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716" r:id="rId2"/>
    <p:sldMasterId id="2147483704" r:id="rId3"/>
    <p:sldMasterId id="2147483692" r:id="rId4"/>
  </p:sldMasterIdLst>
  <p:notesMasterIdLst>
    <p:notesMasterId r:id="rId21"/>
  </p:notesMasterIdLst>
  <p:handoutMasterIdLst>
    <p:handoutMasterId r:id="rId22"/>
  </p:handoutMasterIdLst>
  <p:sldIdLst>
    <p:sldId id="298" r:id="rId5"/>
    <p:sldId id="300" r:id="rId6"/>
    <p:sldId id="301" r:id="rId7"/>
    <p:sldId id="302" r:id="rId8"/>
    <p:sldId id="290" r:id="rId9"/>
    <p:sldId id="291" r:id="rId10"/>
    <p:sldId id="297" r:id="rId11"/>
    <p:sldId id="286" r:id="rId12"/>
    <p:sldId id="287" r:id="rId13"/>
    <p:sldId id="304" r:id="rId14"/>
    <p:sldId id="303" r:id="rId15"/>
    <p:sldId id="282" r:id="rId16"/>
    <p:sldId id="278" r:id="rId17"/>
    <p:sldId id="279" r:id="rId18"/>
    <p:sldId id="272" r:id="rId19"/>
    <p:sldId id="25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60B5"/>
    <a:srgbClr val="00C2DF"/>
    <a:srgbClr val="76BD23"/>
    <a:srgbClr val="0061AB"/>
    <a:srgbClr val="696158"/>
    <a:srgbClr val="E57C2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15" autoAdjust="0"/>
    <p:restoredTop sz="94665" autoAdjust="0"/>
  </p:normalViewPr>
  <p:slideViewPr>
    <p:cSldViewPr snapToGrid="0" snapToObjects="1">
      <p:cViewPr>
        <p:scale>
          <a:sx n="100" d="100"/>
          <a:sy n="100" d="100"/>
        </p:scale>
        <p:origin x="-3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5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9062B4-6F42-6C40-97FD-CC342F744960}" type="datetimeFigureOut">
              <a:rPr lang="en-US" smtClean="0"/>
              <a:pPr/>
              <a:t>6/24/2013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EE9757-B330-3848-9E5C-AA438ED4598F}" type="slidenum">
              <a:rPr lang="en-US" smtClean="0"/>
              <a:pPr/>
              <a:t>‹#›</a:t>
            </a:fld>
            <a:endParaRPr lang="en-US"/>
          </a:p>
        </p:txBody>
      </p:sp>
    </p:spTree>
    <p:extLst>
      <p:ext uri="{BB962C8B-B14F-4D97-AF65-F5344CB8AC3E}">
        <p14:creationId xmlns:p14="http://schemas.microsoft.com/office/powerpoint/2010/main" xmlns="" val="2987691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7852D5-CB60-9342-8AFA-E3D65AFFF372}" type="datetimeFigureOut">
              <a:rPr lang="en-US" smtClean="0"/>
              <a:pPr/>
              <a:t>6/24/2013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A4498-2A8D-3745-9864-06552E124247}" type="slidenum">
              <a:rPr lang="en-US" smtClean="0"/>
              <a:pPr/>
              <a:t>‹#›</a:t>
            </a:fld>
            <a:endParaRPr lang="en-US"/>
          </a:p>
        </p:txBody>
      </p:sp>
    </p:spTree>
    <p:extLst>
      <p:ext uri="{BB962C8B-B14F-4D97-AF65-F5344CB8AC3E}">
        <p14:creationId xmlns:p14="http://schemas.microsoft.com/office/powerpoint/2010/main" xmlns="" val="4261214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0000"/>
              </a:lnSpc>
            </a:pPr>
            <a:r>
              <a:rPr lang="en-US" sz="1200" dirty="0" smtClean="0"/>
              <a:t>Often co-occur with other disorders (ADHD, anxiety, depression.)</a:t>
            </a:r>
            <a:r>
              <a:rPr lang="en-US" sz="1200" baseline="0" dirty="0" smtClean="0"/>
              <a:t> </a:t>
            </a:r>
          </a:p>
          <a:p>
            <a:pPr eaLnBrk="1" hangingPunct="1">
              <a:lnSpc>
                <a:spcPct val="90000"/>
              </a:lnSpc>
            </a:pPr>
            <a:r>
              <a:rPr lang="en-US" sz="1200" dirty="0" smtClean="0"/>
              <a:t> Secondary consequences may be social, emotional, behavioral</a:t>
            </a:r>
          </a:p>
          <a:p>
            <a:endParaRPr lang="en-US" dirty="0"/>
          </a:p>
        </p:txBody>
      </p:sp>
      <p:sp>
        <p:nvSpPr>
          <p:cNvPr id="4" name="Slide Number Placeholder 3"/>
          <p:cNvSpPr>
            <a:spLocks noGrp="1"/>
          </p:cNvSpPr>
          <p:nvPr>
            <p:ph type="sldNum" sz="quarter" idx="10"/>
          </p:nvPr>
        </p:nvSpPr>
        <p:spPr/>
        <p:txBody>
          <a:bodyPr/>
          <a:lstStyle/>
          <a:p>
            <a:pPr>
              <a:defRPr/>
            </a:pPr>
            <a:fld id="{DDD50A43-E3A2-4766-8AA7-6F8D2327295B}"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CO-exist; </a:t>
            </a:r>
            <a:r>
              <a:rPr lang="en-US" dirty="0" err="1" smtClean="0"/>
              <a:t>esp</a:t>
            </a:r>
            <a:r>
              <a:rPr lang="en-US" dirty="0" smtClean="0"/>
              <a:t> ADHD 30%</a:t>
            </a:r>
            <a:r>
              <a:rPr lang="en-US" baseline="0" dirty="0" smtClean="0"/>
              <a:t> to 40% of time</a:t>
            </a:r>
            <a:endParaRPr lang="en-US" dirty="0"/>
          </a:p>
        </p:txBody>
      </p:sp>
      <p:sp>
        <p:nvSpPr>
          <p:cNvPr id="4" name="Slide Number Placeholder 3"/>
          <p:cNvSpPr>
            <a:spLocks noGrp="1"/>
          </p:cNvSpPr>
          <p:nvPr>
            <p:ph type="sldNum" sz="quarter" idx="10"/>
          </p:nvPr>
        </p:nvSpPr>
        <p:spPr/>
        <p:txBody>
          <a:bodyPr/>
          <a:lstStyle/>
          <a:p>
            <a:pPr>
              <a:defRPr/>
            </a:pPr>
            <a:fld id="{DDD50A43-E3A2-4766-8AA7-6F8D2327295B}"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Trouble</a:t>
            </a:r>
            <a:r>
              <a:rPr lang="en-US" baseline="0" dirty="0" smtClean="0"/>
              <a:t> recognizing single words and applying decoding strategies to them</a:t>
            </a:r>
            <a:endParaRPr lang="en-US" dirty="0"/>
          </a:p>
        </p:txBody>
      </p:sp>
      <p:sp>
        <p:nvSpPr>
          <p:cNvPr id="4" name="Slide Number Placeholder 3"/>
          <p:cNvSpPr>
            <a:spLocks noGrp="1"/>
          </p:cNvSpPr>
          <p:nvPr>
            <p:ph type="sldNum" sz="quarter" idx="10"/>
          </p:nvPr>
        </p:nvSpPr>
        <p:spPr/>
        <p:txBody>
          <a:bodyPr/>
          <a:lstStyle/>
          <a:p>
            <a:pPr>
              <a:defRPr/>
            </a:pPr>
            <a:fld id="{DDD50A43-E3A2-4766-8AA7-6F8D2327295B}"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dirty="0" smtClean="0">
                <a:latin typeface="Arial" pitchFamily="34" charset="0"/>
                <a:cs typeface="Arial" pitchFamily="34" charset="0"/>
              </a:rPr>
              <a:t> </a:t>
            </a:r>
            <a:r>
              <a:rPr lang="en-US" sz="1000" dirty="0" smtClean="0">
                <a:latin typeface="Arial" pitchFamily="34" charset="0"/>
                <a:cs typeface="Arial" pitchFamily="34" charset="0"/>
              </a:rPr>
              <a:t>Dyslexic-</a:t>
            </a:r>
            <a:r>
              <a:rPr lang="en-US" sz="1000" dirty="0" err="1" smtClean="0">
                <a:latin typeface="Arial" pitchFamily="34" charset="0"/>
                <a:cs typeface="Arial" pitchFamily="34" charset="0"/>
              </a:rPr>
              <a:t>underactivation</a:t>
            </a:r>
            <a:r>
              <a:rPr lang="en-US" sz="1000" dirty="0" smtClean="0">
                <a:latin typeface="Arial" pitchFamily="34" charset="0"/>
                <a:cs typeface="Arial" pitchFamily="34" charset="0"/>
              </a:rPr>
              <a:t> in left; over in frontal &amp; right</a:t>
            </a:r>
          </a:p>
          <a:p>
            <a:r>
              <a:rPr lang="en-US" sz="1000" dirty="0" smtClean="0">
                <a:latin typeface="Arial" pitchFamily="34" charset="0"/>
                <a:cs typeface="Arial" pitchFamily="34" charset="0"/>
              </a:rPr>
              <a:t>Showing</a:t>
            </a:r>
            <a:r>
              <a:rPr lang="en-US" sz="1000" baseline="0" dirty="0" smtClean="0">
                <a:latin typeface="Arial" pitchFamily="34" charset="0"/>
                <a:cs typeface="Arial" pitchFamily="34" charset="0"/>
              </a:rPr>
              <a:t> itself in the language centers of our brain (left hemisphere) </a:t>
            </a:r>
            <a:endParaRPr lang="en-US" sz="1000" dirty="0" smtClean="0">
              <a:latin typeface="Arial" pitchFamily="34" charset="0"/>
              <a:cs typeface="Arial" pitchFamily="34" charset="0"/>
            </a:endParaRPr>
          </a:p>
          <a:p>
            <a:r>
              <a:rPr lang="en-US" sz="1000" dirty="0" smtClean="0"/>
              <a:t>Work</a:t>
            </a:r>
            <a:r>
              <a:rPr lang="en-US" sz="1000" baseline="0" dirty="0" smtClean="0"/>
              <a:t> of Sally &amp; Bennett </a:t>
            </a:r>
            <a:r>
              <a:rPr lang="en-US" sz="1000" baseline="0" dirty="0" err="1" smtClean="0"/>
              <a:t>Shaywitz</a:t>
            </a:r>
            <a:r>
              <a:rPr lang="en-US" sz="1000" baseline="0" dirty="0" smtClean="0"/>
              <a:t> and others, have found through multiple MRI, peer reviewed studies, what they call a neural signature for dyslexia in that the two neural systems at the back of the brain are disrupted during reading tasks.  In </a:t>
            </a:r>
            <a:r>
              <a:rPr lang="en-US" sz="1000" baseline="0" dirty="0" err="1" smtClean="0"/>
              <a:t>nonimpaired</a:t>
            </a:r>
            <a:r>
              <a:rPr lang="en-US" sz="1000" baseline="0" dirty="0" smtClean="0"/>
              <a:t> readers, three systems are evident for our reading system (area of the inferior frontal </a:t>
            </a:r>
            <a:r>
              <a:rPr lang="en-US" sz="1000" baseline="0" dirty="0" err="1" smtClean="0"/>
              <a:t>gyrus</a:t>
            </a:r>
            <a:r>
              <a:rPr lang="en-US" sz="1000" baseline="0" dirty="0" smtClean="0"/>
              <a:t>, and the top system around the </a:t>
            </a:r>
            <a:r>
              <a:rPr lang="en-US" sz="1000" baseline="0" dirty="0" err="1" smtClean="0"/>
              <a:t>parieto</a:t>
            </a:r>
            <a:r>
              <a:rPr lang="en-US" sz="1000" baseline="0" dirty="0" smtClean="0"/>
              <a:t>-temporal region and the bottom system </a:t>
            </a:r>
            <a:r>
              <a:rPr lang="en-US" sz="1000" baseline="0" dirty="0" err="1" smtClean="0"/>
              <a:t>aroudn</a:t>
            </a:r>
            <a:r>
              <a:rPr lang="en-US" sz="1000" baseline="0" dirty="0" smtClean="0"/>
              <a:t> the </a:t>
            </a:r>
            <a:r>
              <a:rPr lang="en-US" sz="1000" baseline="0" dirty="0" err="1" smtClean="0"/>
              <a:t>occipito</a:t>
            </a:r>
            <a:r>
              <a:rPr lang="en-US" sz="1000" baseline="0" dirty="0" smtClean="0"/>
              <a:t>-temporal region.  In dyslexic readers, the anterior system is slightly </a:t>
            </a:r>
            <a:r>
              <a:rPr lang="en-US" sz="1000" baseline="0" dirty="0" err="1" smtClean="0"/>
              <a:t>overactivated</a:t>
            </a:r>
            <a:r>
              <a:rPr lang="en-US" sz="1000" baseline="0" dirty="0" smtClean="0"/>
              <a:t> and the two posterior systems are </a:t>
            </a:r>
            <a:r>
              <a:rPr lang="en-US" sz="1000" baseline="0" dirty="0" err="1" smtClean="0"/>
              <a:t>underactivated</a:t>
            </a:r>
            <a:r>
              <a:rPr lang="en-US" sz="1000" baseline="0" dirty="0" smtClean="0"/>
              <a:t>. So, compensation looks to happen for word analysis, but the critical word form areas involved in automatic and fluent reading is still disrupted. Also, in general, it has been found that people with dyslexia engage their right hemisphere to try to compensate. </a:t>
            </a:r>
          </a:p>
          <a:p>
            <a:r>
              <a:rPr lang="en-US" sz="1000" dirty="0" smtClean="0"/>
              <a:t>Intensive</a:t>
            </a:r>
            <a:r>
              <a:rPr lang="en-US" sz="1000" baseline="0" dirty="0" smtClean="0"/>
              <a:t> remediation can influence neuronal connections in studies out of Georgetown and Yale and others as well</a:t>
            </a:r>
            <a:endParaRPr lang="en-US" sz="1000" dirty="0"/>
          </a:p>
        </p:txBody>
      </p:sp>
      <p:sp>
        <p:nvSpPr>
          <p:cNvPr id="4" name="Slide Number Placeholder 3"/>
          <p:cNvSpPr>
            <a:spLocks noGrp="1"/>
          </p:cNvSpPr>
          <p:nvPr>
            <p:ph type="sldNum" sz="quarter" idx="10"/>
          </p:nvPr>
        </p:nvSpPr>
        <p:spPr/>
        <p:txBody>
          <a:bodyPr/>
          <a:lstStyle/>
          <a:p>
            <a:pPr>
              <a:defRPr/>
            </a:pPr>
            <a:fld id="{3A965AC1-ED03-46ED-88F4-88C205A515B0}"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many indicators and they differ by potential</a:t>
            </a:r>
            <a:r>
              <a:rPr lang="en-US" baseline="0" dirty="0" smtClean="0"/>
              <a:t> LD.  </a:t>
            </a:r>
            <a:r>
              <a:rPr lang="en-US" dirty="0" smtClean="0"/>
              <a:t>Picture I like because especially for dyslexia and</a:t>
            </a:r>
            <a:r>
              <a:rPr lang="en-US" baseline="0" dirty="0" smtClean="0"/>
              <a:t> even writing trouble</a:t>
            </a:r>
            <a:r>
              <a:rPr lang="en-US" dirty="0" smtClean="0"/>
              <a:t>,</a:t>
            </a:r>
            <a:r>
              <a:rPr lang="en-US" baseline="0" dirty="0" smtClean="0"/>
              <a:t> they are usually real good at hands on tasks, thinking outside of box.    Many get missed because many can memorize so get passed over until there is too much information so that they cant memorize anymore-becomes too taxing on brain </a:t>
            </a:r>
          </a:p>
          <a:p>
            <a:r>
              <a:rPr lang="en-US" baseline="0" dirty="0" smtClean="0"/>
              <a:t>Not quite the same for math disability</a:t>
            </a:r>
            <a:endParaRPr lang="en-US" dirty="0"/>
          </a:p>
        </p:txBody>
      </p:sp>
      <p:sp>
        <p:nvSpPr>
          <p:cNvPr id="4" name="Slide Number Placeholder 3"/>
          <p:cNvSpPr>
            <a:spLocks noGrp="1"/>
          </p:cNvSpPr>
          <p:nvPr>
            <p:ph type="sldNum" sz="quarter" idx="10"/>
          </p:nvPr>
        </p:nvSpPr>
        <p:spPr/>
        <p:txBody>
          <a:bodyPr/>
          <a:lstStyle/>
          <a:p>
            <a:pPr>
              <a:defRPr/>
            </a:pPr>
            <a:fld id="{DDD50A43-E3A2-4766-8AA7-6F8D2327295B}"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D50A43-E3A2-4766-8AA7-6F8D2327295B}"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Eval</a:t>
            </a:r>
            <a:r>
              <a:rPr lang="en-US" dirty="0" smtClean="0"/>
              <a:t> and</a:t>
            </a:r>
            <a:r>
              <a:rPr lang="en-US" baseline="0" dirty="0" smtClean="0"/>
              <a:t> treat</a:t>
            </a:r>
          </a:p>
          <a:p>
            <a:r>
              <a:rPr lang="en-US" baseline="0" dirty="0" smtClean="0"/>
              <a:t>0-2 parent report, play and observation</a:t>
            </a:r>
          </a:p>
          <a:p>
            <a:r>
              <a:rPr lang="en-US" baseline="0" dirty="0" smtClean="0"/>
              <a:t>2-18 </a:t>
            </a:r>
            <a:r>
              <a:rPr lang="en-US" baseline="0" dirty="0" err="1" smtClean="0"/>
              <a:t>foramalized</a:t>
            </a:r>
            <a:r>
              <a:rPr lang="en-US" baseline="0" dirty="0" smtClean="0"/>
              <a:t> </a:t>
            </a:r>
            <a:r>
              <a:rPr lang="en-US" baseline="0" dirty="0" err="1" smtClean="0"/>
              <a:t>assessemtn</a:t>
            </a:r>
            <a:r>
              <a:rPr lang="en-US" baseline="0" dirty="0" smtClean="0"/>
              <a:t> tools</a:t>
            </a:r>
            <a:endParaRPr lang="en-US" dirty="0"/>
          </a:p>
        </p:txBody>
      </p:sp>
      <p:sp>
        <p:nvSpPr>
          <p:cNvPr id="4" name="Slide Number Placeholder 3"/>
          <p:cNvSpPr>
            <a:spLocks noGrp="1"/>
          </p:cNvSpPr>
          <p:nvPr>
            <p:ph type="sldNum" sz="quarter" idx="10"/>
          </p:nvPr>
        </p:nvSpPr>
        <p:spPr/>
        <p:txBody>
          <a:bodyPr/>
          <a:lstStyle/>
          <a:p>
            <a:fld id="{F79A4498-2A8D-3745-9864-06552E124247}"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1"/>
          <p:cNvSpPr>
            <a:spLocks noGrp="1"/>
          </p:cNvSpPr>
          <p:nvPr>
            <p:ph type="ctrTitle"/>
          </p:nvPr>
        </p:nvSpPr>
        <p:spPr>
          <a:xfrm>
            <a:off x="622300" y="2476501"/>
            <a:ext cx="3987799" cy="828860"/>
          </a:xfrm>
        </p:spPr>
        <p:txBody>
          <a:bodyPr>
            <a:normAutofit/>
          </a:bodyPr>
          <a:lstStyle/>
          <a:p>
            <a:r>
              <a:rPr lang="en-US" sz="4000" dirty="0" smtClean="0"/>
              <a:t>Title in lowercase</a:t>
            </a:r>
            <a:endParaRPr lang="en-US" sz="4000" dirty="0"/>
          </a:p>
        </p:txBody>
      </p:sp>
      <p:sp>
        <p:nvSpPr>
          <p:cNvPr id="10" name="Subtitle 2"/>
          <p:cNvSpPr>
            <a:spLocks noGrp="1"/>
          </p:cNvSpPr>
          <p:nvPr>
            <p:ph type="subTitle" idx="1"/>
          </p:nvPr>
        </p:nvSpPr>
        <p:spPr>
          <a:xfrm>
            <a:off x="622300" y="3305360"/>
            <a:ext cx="2458166" cy="597169"/>
          </a:xfrm>
        </p:spPr>
        <p:txBody>
          <a:bodyPr>
            <a:normAutofit/>
          </a:bodyPr>
          <a:lstStyle/>
          <a:p>
            <a:r>
              <a:rPr lang="en-US" sz="1600" b="1" dirty="0" smtClean="0"/>
              <a:t>Subtitle goes here</a:t>
            </a:r>
            <a:endParaRPr lang="en-US" sz="1600" b="1" dirty="0"/>
          </a:p>
        </p:txBody>
      </p:sp>
    </p:spTree>
    <p:extLst>
      <p:ext uri="{BB962C8B-B14F-4D97-AF65-F5344CB8AC3E}">
        <p14:creationId xmlns:p14="http://schemas.microsoft.com/office/powerpoint/2010/main" xmlns="" val="2287326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241EF5-CD0E-CE49-9FC0-70B0E3595C73}" type="datetimeFigureOut">
              <a:rPr lang="en-US" smtClean="0"/>
              <a:pPr/>
              <a:t>6/24/2013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5E6B09-0E9D-914C-8F58-22804E1BEC7C}" type="slidenum">
              <a:rPr lang="en-US" smtClean="0"/>
              <a:pPr/>
              <a:t>‹#›</a:t>
            </a:fld>
            <a:endParaRPr lang="en-US"/>
          </a:p>
        </p:txBody>
      </p:sp>
    </p:spTree>
    <p:extLst>
      <p:ext uri="{BB962C8B-B14F-4D97-AF65-F5344CB8AC3E}">
        <p14:creationId xmlns:p14="http://schemas.microsoft.com/office/powerpoint/2010/main" xmlns="" val="72543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241EF5-CD0E-CE49-9FC0-70B0E3595C73}" type="datetimeFigureOut">
              <a:rPr lang="en-US" smtClean="0"/>
              <a:pPr/>
              <a:t>6/24/2013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5E6B09-0E9D-914C-8F58-22804E1BEC7C}" type="slidenum">
              <a:rPr lang="en-US" smtClean="0"/>
              <a:pPr/>
              <a:t>‹#›</a:t>
            </a:fld>
            <a:endParaRPr lang="en-US"/>
          </a:p>
        </p:txBody>
      </p:sp>
    </p:spTree>
    <p:extLst>
      <p:ext uri="{BB962C8B-B14F-4D97-AF65-F5344CB8AC3E}">
        <p14:creationId xmlns:p14="http://schemas.microsoft.com/office/powerpoint/2010/main" xmlns="" val="3315061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5E2A6F-4636-6545-BDF0-8D65D7B0C380}"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880318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E2A6F-4636-6545-BDF0-8D65D7B0C380}"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958736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5E2A6F-4636-6545-BDF0-8D65D7B0C380}"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1725039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5E2A6F-4636-6545-BDF0-8D65D7B0C380}"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1831315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5E2A6F-4636-6545-BDF0-8D65D7B0C380}" type="datetimeFigureOut">
              <a:rPr lang="en-US" smtClean="0"/>
              <a:pPr/>
              <a:t>6/24/2013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1892216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5E2A6F-4636-6545-BDF0-8D65D7B0C380}" type="datetimeFigureOut">
              <a:rPr lang="en-US" smtClean="0"/>
              <a:pPr/>
              <a:t>6/24/2013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639199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E2A6F-4636-6545-BDF0-8D65D7B0C380}" type="datetimeFigureOut">
              <a:rPr lang="en-US" smtClean="0"/>
              <a:pPr/>
              <a:t>6/24/2013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9677893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E2A6F-4636-6545-BDF0-8D65D7B0C380}"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282609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241EF5-CD0E-CE49-9FC0-70B0E3595C73}" type="datetimeFigureOut">
              <a:rPr lang="en-US" smtClean="0"/>
              <a:pPr/>
              <a:t>6/24/2013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5E6B09-0E9D-914C-8F58-22804E1BEC7C}" type="slidenum">
              <a:rPr lang="en-US" smtClean="0"/>
              <a:pPr/>
              <a:t>‹#›</a:t>
            </a:fld>
            <a:endParaRPr lang="en-US"/>
          </a:p>
        </p:txBody>
      </p:sp>
    </p:spTree>
    <p:extLst>
      <p:ext uri="{BB962C8B-B14F-4D97-AF65-F5344CB8AC3E}">
        <p14:creationId xmlns:p14="http://schemas.microsoft.com/office/powerpoint/2010/main" xmlns="" val="94364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E2A6F-4636-6545-BDF0-8D65D7B0C380}"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3772871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E2A6F-4636-6545-BDF0-8D65D7B0C380}"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25728654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E2A6F-4636-6545-BDF0-8D65D7B0C380}"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0ED3B-748A-2A4D-9D95-3C84F10AB7C4}" type="slidenum">
              <a:rPr lang="en-US" smtClean="0"/>
              <a:pPr/>
              <a:t>‹#›</a:t>
            </a:fld>
            <a:endParaRPr lang="en-US"/>
          </a:p>
        </p:txBody>
      </p:sp>
    </p:spTree>
    <p:extLst>
      <p:ext uri="{BB962C8B-B14F-4D97-AF65-F5344CB8AC3E}">
        <p14:creationId xmlns:p14="http://schemas.microsoft.com/office/powerpoint/2010/main" xmlns="" val="17350448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475698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9900" y="795338"/>
            <a:ext cx="8229600" cy="1068029"/>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69900" y="2120901"/>
            <a:ext cx="8229600" cy="4229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387152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2125774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246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246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6149818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9381140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6419340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51823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241EF5-CD0E-CE49-9FC0-70B0E3595C73}" type="datetimeFigureOut">
              <a:rPr lang="en-US" smtClean="0"/>
              <a:pPr/>
              <a:t>6/24/2013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5E6B09-0E9D-914C-8F58-22804E1BEC7C}" type="slidenum">
              <a:rPr lang="en-US" smtClean="0"/>
              <a:pPr/>
              <a:t>‹#›</a:t>
            </a:fld>
            <a:endParaRPr lang="en-US"/>
          </a:p>
        </p:txBody>
      </p:sp>
    </p:spTree>
    <p:extLst>
      <p:ext uri="{BB962C8B-B14F-4D97-AF65-F5344CB8AC3E}">
        <p14:creationId xmlns:p14="http://schemas.microsoft.com/office/powerpoint/2010/main" xmlns="" val="5574100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7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527051"/>
            <a:ext cx="5111750" cy="5467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89101"/>
            <a:ext cx="3008313" cy="4381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271587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42999"/>
            <a:ext cx="5486400"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6767810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820738"/>
            <a:ext cx="7924800" cy="1068029"/>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146301"/>
            <a:ext cx="7924800" cy="3746499"/>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9868863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1999"/>
            <a:ext cx="2057400" cy="52324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1999"/>
            <a:ext cx="6019800" cy="5232401"/>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4076700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4100" y="86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054100" y="2489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12356551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800600" y="6330950"/>
            <a:ext cx="2895600" cy="365125"/>
          </a:xfrm>
        </p:spPr>
        <p:txBody>
          <a:bodyPr/>
          <a:lstStyle/>
          <a:p>
            <a:endParaRPr lang="en-US" dirty="0"/>
          </a:p>
        </p:txBody>
      </p:sp>
    </p:spTree>
    <p:extLst>
      <p:ext uri="{BB962C8B-B14F-4D97-AF65-F5344CB8AC3E}">
        <p14:creationId xmlns:p14="http://schemas.microsoft.com/office/powerpoint/2010/main" xmlns="" val="42505135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4473624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1100" y="1600201"/>
            <a:ext cx="3619500"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0000" y="1600201"/>
            <a:ext cx="3695700"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8095352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81100" y="1535113"/>
            <a:ext cx="36195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181100" y="2174875"/>
            <a:ext cx="3619500" cy="3819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41901" y="1535113"/>
            <a:ext cx="36449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41901" y="2174875"/>
            <a:ext cx="3644900" cy="3819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8782016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81100" y="363538"/>
            <a:ext cx="7594600" cy="1096895"/>
          </a:xfrm>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2191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F241EF5-CD0E-CE49-9FC0-70B0E3595C73}" type="datetimeFigureOut">
              <a:rPr lang="en-US" smtClean="0"/>
              <a:pPr/>
              <a:t>6/24/2013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5E6B09-0E9D-914C-8F58-22804E1BEC7C}" type="slidenum">
              <a:rPr lang="en-US" smtClean="0"/>
              <a:pPr/>
              <a:t>‹#›</a:t>
            </a:fld>
            <a:endParaRPr lang="en-US"/>
          </a:p>
        </p:txBody>
      </p:sp>
    </p:spTree>
    <p:extLst>
      <p:ext uri="{BB962C8B-B14F-4D97-AF65-F5344CB8AC3E}">
        <p14:creationId xmlns:p14="http://schemas.microsoft.com/office/powerpoint/2010/main" xmlns="" val="35080401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7158876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6800" y="273050"/>
            <a:ext cx="254000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46500" y="273051"/>
            <a:ext cx="4940299" cy="5695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66800" y="1435101"/>
            <a:ext cx="2540000" cy="456510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8210530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3484962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5779253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732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732462"/>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778270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F241EF5-CD0E-CE49-9FC0-70B0E3595C73}" type="datetimeFigureOut">
              <a:rPr lang="en-US" smtClean="0"/>
              <a:pPr/>
              <a:t>6/24/2013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95E6B09-0E9D-914C-8F58-22804E1BEC7C}" type="slidenum">
              <a:rPr lang="en-US" smtClean="0"/>
              <a:pPr/>
              <a:t>‹#›</a:t>
            </a:fld>
            <a:endParaRPr lang="en-US"/>
          </a:p>
        </p:txBody>
      </p:sp>
    </p:spTree>
    <p:extLst>
      <p:ext uri="{BB962C8B-B14F-4D97-AF65-F5344CB8AC3E}">
        <p14:creationId xmlns:p14="http://schemas.microsoft.com/office/powerpoint/2010/main" xmlns="" val="26122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F241EF5-CD0E-CE49-9FC0-70B0E3595C73}" type="datetimeFigureOut">
              <a:rPr lang="en-US" smtClean="0"/>
              <a:pPr/>
              <a:t>6/24/2013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95E6B09-0E9D-914C-8F58-22804E1BEC7C}" type="slidenum">
              <a:rPr lang="en-US" smtClean="0"/>
              <a:pPr/>
              <a:t>‹#›</a:t>
            </a:fld>
            <a:endParaRPr lang="en-US"/>
          </a:p>
        </p:txBody>
      </p:sp>
    </p:spTree>
    <p:extLst>
      <p:ext uri="{BB962C8B-B14F-4D97-AF65-F5344CB8AC3E}">
        <p14:creationId xmlns:p14="http://schemas.microsoft.com/office/powerpoint/2010/main" xmlns="" val="320031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F241EF5-CD0E-CE49-9FC0-70B0E3595C73}" type="datetimeFigureOut">
              <a:rPr lang="en-US" smtClean="0"/>
              <a:pPr/>
              <a:t>6/24/2013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95E6B09-0E9D-914C-8F58-22804E1BEC7C}" type="slidenum">
              <a:rPr lang="en-US" smtClean="0"/>
              <a:pPr/>
              <a:t>‹#›</a:t>
            </a:fld>
            <a:endParaRPr lang="en-US"/>
          </a:p>
        </p:txBody>
      </p:sp>
    </p:spTree>
    <p:extLst>
      <p:ext uri="{BB962C8B-B14F-4D97-AF65-F5344CB8AC3E}">
        <p14:creationId xmlns:p14="http://schemas.microsoft.com/office/powerpoint/2010/main" xmlns="" val="127822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F241EF5-CD0E-CE49-9FC0-70B0E3595C73}" type="datetimeFigureOut">
              <a:rPr lang="en-US" smtClean="0"/>
              <a:pPr/>
              <a:t>6/24/2013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5E6B09-0E9D-914C-8F58-22804E1BEC7C}" type="slidenum">
              <a:rPr lang="en-US" smtClean="0"/>
              <a:pPr/>
              <a:t>‹#›</a:t>
            </a:fld>
            <a:endParaRPr lang="en-US"/>
          </a:p>
        </p:txBody>
      </p:sp>
    </p:spTree>
    <p:extLst>
      <p:ext uri="{BB962C8B-B14F-4D97-AF65-F5344CB8AC3E}">
        <p14:creationId xmlns:p14="http://schemas.microsoft.com/office/powerpoint/2010/main" xmlns="" val="148599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F241EF5-CD0E-CE49-9FC0-70B0E3595C73}" type="datetimeFigureOut">
              <a:rPr lang="en-US" smtClean="0"/>
              <a:pPr/>
              <a:t>6/24/2013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5E6B09-0E9D-914C-8F58-22804E1BEC7C}" type="slidenum">
              <a:rPr lang="en-US" smtClean="0"/>
              <a:pPr/>
              <a:t>‹#›</a:t>
            </a:fld>
            <a:endParaRPr lang="en-US"/>
          </a:p>
        </p:txBody>
      </p:sp>
    </p:spTree>
    <p:extLst>
      <p:ext uri="{BB962C8B-B14F-4D97-AF65-F5344CB8AC3E}">
        <p14:creationId xmlns:p14="http://schemas.microsoft.com/office/powerpoint/2010/main" xmlns="" val="1191609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descr="PPT_2_Cover.png"/>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84200" y="655638"/>
            <a:ext cx="53213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84200" y="1981201"/>
            <a:ext cx="5321300" cy="419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9872922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457200" rtl="0" eaLnBrk="1" latinLnBrk="0" hangingPunct="1">
        <a:spcBef>
          <a:spcPct val="0"/>
        </a:spcBef>
        <a:buNone/>
        <a:defRPr sz="3600" kern="1200">
          <a:solidFill>
            <a:srgbClr val="9F60B5"/>
          </a:solidFill>
          <a:latin typeface="+mj-lt"/>
          <a:ea typeface="+mj-ea"/>
          <a:cs typeface="+mj-cs"/>
        </a:defRPr>
      </a:lvl1pPr>
    </p:titleStyle>
    <p:bodyStyle>
      <a:lvl1pPr marL="0" indent="0" algn="l" defTabSz="457200" rtl="0" eaLnBrk="1" latinLnBrk="0" hangingPunct="1">
        <a:spcBef>
          <a:spcPct val="20000"/>
        </a:spcBef>
        <a:buFont typeface="Arial"/>
        <a:buNone/>
        <a:defRPr sz="2800" kern="1200">
          <a:solidFill>
            <a:srgbClr val="696158"/>
          </a:solidFill>
          <a:latin typeface="+mn-lt"/>
          <a:ea typeface="+mn-ea"/>
          <a:cs typeface="+mn-cs"/>
        </a:defRPr>
      </a:lvl1pPr>
      <a:lvl2pPr marL="457200" indent="0" algn="l" defTabSz="457200" rtl="0" eaLnBrk="1" latinLnBrk="0" hangingPunct="1">
        <a:spcBef>
          <a:spcPct val="20000"/>
        </a:spcBef>
        <a:buFont typeface="Arial"/>
        <a:buNone/>
        <a:defRPr sz="2000" kern="1200">
          <a:solidFill>
            <a:srgbClr val="696158"/>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696158"/>
          </a:solidFill>
          <a:latin typeface="+mn-lt"/>
          <a:ea typeface="+mn-ea"/>
          <a:cs typeface="+mn-cs"/>
        </a:defRPr>
      </a:lvl3pPr>
      <a:lvl4pPr marL="1371600" indent="0" algn="l" defTabSz="457200" rtl="0" eaLnBrk="1" latinLnBrk="0" hangingPunct="1">
        <a:spcBef>
          <a:spcPct val="20000"/>
        </a:spcBef>
        <a:buFont typeface="Arial"/>
        <a:buNone/>
        <a:defRPr sz="1600" kern="1200">
          <a:solidFill>
            <a:srgbClr val="696158"/>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6961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E2A6F-4636-6545-BDF0-8D65D7B0C380}" type="datetimeFigureOut">
              <a:rPr lang="en-US" smtClean="0"/>
              <a:pPr/>
              <a:t>6/24/2013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0ED3B-748A-2A4D-9D95-3C84F10AB7C4}" type="slidenum">
              <a:rPr lang="en-US" smtClean="0"/>
              <a:pPr/>
              <a:t>‹#›</a:t>
            </a:fld>
            <a:endParaRPr lang="en-US"/>
          </a:p>
        </p:txBody>
      </p:sp>
      <p:pic>
        <p:nvPicPr>
          <p:cNvPr id="8" name="Picture 7" descr="PPT_2_Questions.png"/>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135713509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700"/>
            <a:ext cx="8229600" cy="685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082800"/>
            <a:ext cx="8229600" cy="38608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173787"/>
            <a:ext cx="6832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Option for footer here or Title can go here</a:t>
            </a:r>
            <a:endParaRPr lang="en-US" dirty="0"/>
          </a:p>
        </p:txBody>
      </p:sp>
    </p:spTree>
    <p:extLst>
      <p:ext uri="{BB962C8B-B14F-4D97-AF65-F5344CB8AC3E}">
        <p14:creationId xmlns:p14="http://schemas.microsoft.com/office/powerpoint/2010/main" xmlns="" val="36853267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457200" rtl="0" eaLnBrk="1" latinLnBrk="0" hangingPunct="1">
        <a:spcBef>
          <a:spcPct val="0"/>
        </a:spcBef>
        <a:buNone/>
        <a:defRPr sz="3600" kern="1200">
          <a:solidFill>
            <a:srgbClr val="9F60B5"/>
          </a:solidFill>
          <a:latin typeface="+mj-lt"/>
          <a:ea typeface="+mj-ea"/>
          <a:cs typeface="+mj-cs"/>
        </a:defRPr>
      </a:lvl1pPr>
    </p:titleStyle>
    <p:bodyStyle>
      <a:lvl1pPr marL="0" indent="0" algn="l" defTabSz="457200" rtl="0" eaLnBrk="1" latinLnBrk="0" hangingPunct="1">
        <a:spcBef>
          <a:spcPct val="20000"/>
        </a:spcBef>
        <a:buFont typeface="Arial"/>
        <a:buNone/>
        <a:defRPr sz="2800" kern="1200">
          <a:solidFill>
            <a:srgbClr val="696158"/>
          </a:solidFill>
          <a:latin typeface="+mn-lt"/>
          <a:ea typeface="+mn-ea"/>
          <a:cs typeface="+mn-cs"/>
        </a:defRPr>
      </a:lvl1pPr>
      <a:lvl2pPr marL="457200" indent="0" algn="l" defTabSz="457200" rtl="0" eaLnBrk="1" latinLnBrk="0" hangingPunct="1">
        <a:spcBef>
          <a:spcPct val="20000"/>
        </a:spcBef>
        <a:buFont typeface="Arial"/>
        <a:buNone/>
        <a:defRPr sz="2000" kern="1200">
          <a:solidFill>
            <a:srgbClr val="696158"/>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696158"/>
          </a:solidFill>
          <a:latin typeface="+mn-lt"/>
          <a:ea typeface="+mn-ea"/>
          <a:cs typeface="+mn-cs"/>
        </a:defRPr>
      </a:lvl3pPr>
      <a:lvl4pPr marL="1371600" indent="0" algn="l" defTabSz="457200" rtl="0" eaLnBrk="1" latinLnBrk="0" hangingPunct="1">
        <a:spcBef>
          <a:spcPct val="20000"/>
        </a:spcBef>
        <a:buFont typeface="Arial"/>
        <a:buNone/>
        <a:defRPr sz="1600" kern="1200">
          <a:solidFill>
            <a:srgbClr val="696158"/>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6961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181100" y="274638"/>
            <a:ext cx="7594600" cy="109689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81100" y="1600201"/>
            <a:ext cx="75946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098800" y="6356350"/>
            <a:ext cx="459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Option for footer here or Title can go here</a:t>
            </a:r>
          </a:p>
        </p:txBody>
      </p:sp>
    </p:spTree>
    <p:extLst>
      <p:ext uri="{BB962C8B-B14F-4D97-AF65-F5344CB8AC3E}">
        <p14:creationId xmlns:p14="http://schemas.microsoft.com/office/powerpoint/2010/main" xmlns="" val="148044918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457200" rtl="0" eaLnBrk="1" latinLnBrk="0" hangingPunct="1">
        <a:spcBef>
          <a:spcPct val="0"/>
        </a:spcBef>
        <a:buNone/>
        <a:defRPr sz="3600" kern="1200">
          <a:solidFill>
            <a:srgbClr val="9F60B5"/>
          </a:solidFill>
          <a:latin typeface="+mj-lt"/>
          <a:ea typeface="+mj-ea"/>
          <a:cs typeface="+mj-cs"/>
        </a:defRPr>
      </a:lvl1pPr>
    </p:titleStyle>
    <p:bodyStyle>
      <a:lvl1pPr marL="0" indent="0" algn="l" defTabSz="457200" rtl="0" eaLnBrk="1" latinLnBrk="0" hangingPunct="1">
        <a:spcBef>
          <a:spcPct val="20000"/>
        </a:spcBef>
        <a:buFont typeface="Arial"/>
        <a:buNone/>
        <a:defRPr sz="2400" kern="1200">
          <a:solidFill>
            <a:srgbClr val="696158"/>
          </a:solidFill>
          <a:latin typeface="+mn-lt"/>
          <a:ea typeface="+mn-ea"/>
          <a:cs typeface="+mn-cs"/>
        </a:defRPr>
      </a:lvl1pPr>
      <a:lvl2pPr marL="457200" indent="0" algn="l" defTabSz="457200" rtl="0" eaLnBrk="1" latinLnBrk="0" hangingPunct="1">
        <a:spcBef>
          <a:spcPct val="20000"/>
        </a:spcBef>
        <a:buFont typeface="Arial"/>
        <a:buNone/>
        <a:defRPr sz="2000" kern="1200">
          <a:solidFill>
            <a:srgbClr val="696158"/>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696158"/>
          </a:solidFill>
          <a:latin typeface="+mn-lt"/>
          <a:ea typeface="+mn-ea"/>
          <a:cs typeface="+mn-cs"/>
        </a:defRPr>
      </a:lvl3pPr>
      <a:lvl4pPr marL="1371600" indent="0" algn="l" defTabSz="457200" rtl="0" eaLnBrk="1" latinLnBrk="0" hangingPunct="1">
        <a:spcBef>
          <a:spcPct val="20000"/>
        </a:spcBef>
        <a:buFont typeface="Arial"/>
        <a:buNone/>
        <a:defRPr sz="1600" kern="1200">
          <a:solidFill>
            <a:srgbClr val="696158"/>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6961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8" Type="http://schemas.openxmlformats.org/officeDocument/2006/relationships/hyperlink" Target="http://www.nrcld.org/" TargetMode="External"/><Relationship Id="rId3" Type="http://schemas.openxmlformats.org/officeDocument/2006/relationships/hyperlink" Target="http://www.interdys.org/" TargetMode="External"/><Relationship Id="rId7" Type="http://schemas.openxmlformats.org/officeDocument/2006/relationships/hyperlink" Target="http://www.chadd.org/" TargetMode="External"/><Relationship Id="rId2" Type="http://schemas.openxmlformats.org/officeDocument/2006/relationships/hyperlink" Target="http://www.rmb-ida.org/" TargetMode="External"/><Relationship Id="rId1" Type="http://schemas.openxmlformats.org/officeDocument/2006/relationships/slideLayout" Target="../slideLayouts/slideLayout2.xml"/><Relationship Id="rId6" Type="http://schemas.openxmlformats.org/officeDocument/2006/relationships/hyperlink" Target="http://www.ldonline.com/" TargetMode="External"/><Relationship Id="rId5" Type="http://schemas.openxmlformats.org/officeDocument/2006/relationships/hyperlink" Target="http://www.wrightslaw.com/" TargetMode="External"/><Relationship Id="rId10" Type="http://schemas.openxmlformats.org/officeDocument/2006/relationships/hyperlink" Target="http://www.cde.state.co.us/coloradoliteracy/ReadAct/website" TargetMode="External"/><Relationship Id="rId4" Type="http://schemas.openxmlformats.org/officeDocument/2006/relationships/hyperlink" Target="http://www.ldanatl.org/" TargetMode="External"/><Relationship Id="rId9" Type="http://schemas.openxmlformats.org/officeDocument/2006/relationships/hyperlink" Target="http://www.readingrockets.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28600" y="1619250"/>
            <a:ext cx="5257800" cy="2362200"/>
          </a:xfrm>
        </p:spPr>
        <p:txBody>
          <a:bodyPr>
            <a:normAutofit fontScale="90000"/>
          </a:bodyPr>
          <a:lstStyle/>
          <a:p>
            <a:pPr eaLnBrk="1" hangingPunct="1"/>
            <a:r>
              <a:rPr lang="en-US" sz="3200" dirty="0" smtClean="0"/>
              <a:t/>
            </a:r>
            <a:br>
              <a:rPr lang="en-US" sz="3200" dirty="0" smtClean="0"/>
            </a:br>
            <a:r>
              <a:rPr lang="en-US" sz="3200" dirty="0" smtClean="0"/>
              <a:t>Learning </a:t>
            </a:r>
            <a:r>
              <a:rPr lang="en-US" sz="3200" dirty="0" smtClean="0"/>
              <a:t>Disabilities</a:t>
            </a:r>
            <a:r>
              <a:rPr lang="en-US" sz="3200" dirty="0" smtClean="0"/>
              <a:t> </a:t>
            </a:r>
            <a:r>
              <a:rPr lang="en-US" sz="3200" dirty="0" smtClean="0"/>
              <a:t>&amp; Dyslexia: Presentation for </a:t>
            </a:r>
            <a:r>
              <a:rPr lang="en-US" sz="3200" b="1" dirty="0" smtClean="0"/>
              <a:t>Learning For Life</a:t>
            </a:r>
            <a:r>
              <a:rPr lang="en-US" sz="3200" dirty="0" smtClean="0"/>
              <a:t/>
            </a:r>
            <a:br>
              <a:rPr lang="en-US" sz="3200" dirty="0" smtClean="0"/>
            </a:br>
            <a:endParaRPr lang="en-US" sz="3200" dirty="0" smtClean="0"/>
          </a:p>
        </p:txBody>
      </p:sp>
      <p:sp>
        <p:nvSpPr>
          <p:cNvPr id="6147" name="Rectangle 3"/>
          <p:cNvSpPr>
            <a:spLocks noGrp="1" noChangeArrowheads="1"/>
          </p:cNvSpPr>
          <p:nvPr>
            <p:ph type="subTitle" idx="1"/>
          </p:nvPr>
        </p:nvSpPr>
        <p:spPr>
          <a:xfrm>
            <a:off x="228600" y="4114800"/>
            <a:ext cx="5257800" cy="1219200"/>
          </a:xfrm>
        </p:spPr>
        <p:txBody>
          <a:bodyPr/>
          <a:lstStyle/>
          <a:p>
            <a:pPr eaLnBrk="1" hangingPunct="1">
              <a:lnSpc>
                <a:spcPct val="80000"/>
              </a:lnSpc>
            </a:pPr>
            <a:endParaRPr lang="en-US" sz="1800" dirty="0" smtClean="0"/>
          </a:p>
          <a:p>
            <a:pPr eaLnBrk="1" hangingPunct="1">
              <a:lnSpc>
                <a:spcPct val="80000"/>
              </a:lnSpc>
            </a:pPr>
            <a:r>
              <a:rPr lang="en-US" sz="1800" b="1" dirty="0" smtClean="0"/>
              <a:t>Katie Johansen, M.A</a:t>
            </a:r>
            <a:r>
              <a:rPr lang="en-US" sz="1800" b="1" dirty="0" smtClean="0"/>
              <a:t>., Manager Learning Services</a:t>
            </a:r>
            <a:endParaRPr lang="en-US" sz="1800" b="1" dirty="0" smtClean="0"/>
          </a:p>
          <a:p>
            <a:pPr eaLnBrk="1" hangingPunct="1">
              <a:lnSpc>
                <a:spcPct val="80000"/>
              </a:lnSpc>
            </a:pPr>
            <a:r>
              <a:rPr lang="en-US" sz="1800" b="1" dirty="0" smtClean="0"/>
              <a:t>Children’s Hospital Colorado</a:t>
            </a:r>
            <a:endParaRPr lang="en-US" sz="1800" b="1" dirty="0" smtClean="0"/>
          </a:p>
          <a:p>
            <a:pPr eaLnBrk="1" hangingPunct="1">
              <a:lnSpc>
                <a:spcPct val="80000"/>
              </a:lnSpc>
            </a:pPr>
            <a:endParaRPr lang="en-US" sz="1800" b="1"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t>
            </a:r>
            <a:endParaRPr lang="en-US" dirty="0"/>
          </a:p>
        </p:txBody>
      </p:sp>
      <p:sp>
        <p:nvSpPr>
          <p:cNvPr id="3" name="Content Placeholder 2"/>
          <p:cNvSpPr>
            <a:spLocks noGrp="1"/>
          </p:cNvSpPr>
          <p:nvPr>
            <p:ph idx="1"/>
          </p:nvPr>
        </p:nvSpPr>
        <p:spPr/>
        <p:txBody>
          <a:bodyPr>
            <a:normAutofit/>
          </a:bodyPr>
          <a:lstStyle/>
          <a:p>
            <a:r>
              <a:rPr lang="en-US" sz="3600" dirty="0" smtClean="0"/>
              <a:t>“Knowing </a:t>
            </a:r>
            <a:r>
              <a:rPr lang="en-US" sz="3600" dirty="0" smtClean="0"/>
              <a:t>what </a:t>
            </a:r>
            <a:r>
              <a:rPr lang="en-US" sz="3600" dirty="0" smtClean="0"/>
              <a:t>is needed to </a:t>
            </a:r>
            <a:r>
              <a:rPr lang="en-US" sz="3600" dirty="0" smtClean="0"/>
              <a:t>help </a:t>
            </a:r>
            <a:r>
              <a:rPr lang="en-US" sz="3600" dirty="0" smtClean="0"/>
              <a:t>students is not the </a:t>
            </a:r>
            <a:r>
              <a:rPr lang="en-US" sz="3600" dirty="0" smtClean="0"/>
              <a:t>same thing </a:t>
            </a:r>
            <a:r>
              <a:rPr lang="en-US" sz="3600" dirty="0" smtClean="0"/>
              <a:t>as being </a:t>
            </a:r>
            <a:r>
              <a:rPr lang="en-US" sz="3600" dirty="0" smtClean="0"/>
              <a:t>able to provide </a:t>
            </a:r>
            <a:r>
              <a:rPr lang="en-US" sz="3600" dirty="0" smtClean="0"/>
              <a:t>it”</a:t>
            </a:r>
          </a:p>
          <a:p>
            <a:endParaRPr lang="en-US" dirty="0" smtClean="0"/>
          </a:p>
          <a:p>
            <a:endParaRPr lang="en-US" dirty="0" smtClean="0"/>
          </a:p>
          <a:p>
            <a:r>
              <a:rPr lang="en-US" sz="1600" dirty="0" smtClean="0"/>
              <a:t>Kauffman, J. M., Lloyd, J. W., Baker, J., &amp; Riedel, T. M. (1995). </a:t>
            </a: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0400" y="428625"/>
            <a:ext cx="8229600" cy="1068029"/>
          </a:xfrm>
        </p:spPr>
        <p:txBody>
          <a:bodyPr/>
          <a:lstStyle/>
          <a:p>
            <a:r>
              <a:rPr lang="en-US" dirty="0" smtClean="0"/>
              <a:t>Intervention</a:t>
            </a:r>
            <a:endParaRPr lang="en-US" dirty="0"/>
          </a:p>
        </p:txBody>
      </p:sp>
      <p:sp>
        <p:nvSpPr>
          <p:cNvPr id="6" name="Content Placeholder 5"/>
          <p:cNvSpPr>
            <a:spLocks noGrp="1"/>
          </p:cNvSpPr>
          <p:nvPr>
            <p:ph idx="1"/>
          </p:nvPr>
        </p:nvSpPr>
        <p:spPr>
          <a:xfrm>
            <a:off x="469900" y="1685925"/>
            <a:ext cx="8229600" cy="4229100"/>
          </a:xfrm>
        </p:spPr>
        <p:txBody>
          <a:bodyPr>
            <a:normAutofit fontScale="92500" lnSpcReduction="20000"/>
          </a:bodyPr>
          <a:lstStyle/>
          <a:p>
            <a:r>
              <a:rPr lang="en-US" dirty="0" smtClean="0"/>
              <a:t>Reading Instruction must be:</a:t>
            </a:r>
          </a:p>
          <a:p>
            <a:pPr>
              <a:buFont typeface="Arial" pitchFamily="34" charset="0"/>
              <a:buChar char="•"/>
            </a:pPr>
            <a:r>
              <a:rPr lang="en-US" dirty="0" smtClean="0"/>
              <a:t>Direct</a:t>
            </a:r>
            <a:endParaRPr lang="en-US" dirty="0" smtClean="0"/>
          </a:p>
          <a:p>
            <a:pPr>
              <a:buFont typeface="Arial" pitchFamily="34" charset="0"/>
              <a:buChar char="•"/>
            </a:pPr>
            <a:r>
              <a:rPr lang="en-US" dirty="0" smtClean="0"/>
              <a:t>Structured</a:t>
            </a:r>
          </a:p>
          <a:p>
            <a:pPr>
              <a:buFont typeface="Arial" pitchFamily="34" charset="0"/>
              <a:buChar char="•"/>
            </a:pPr>
            <a:r>
              <a:rPr lang="en-US" dirty="0" smtClean="0"/>
              <a:t>Systematic</a:t>
            </a:r>
          </a:p>
          <a:p>
            <a:pPr>
              <a:buFont typeface="Arial" pitchFamily="34" charset="0"/>
              <a:buChar char="•"/>
            </a:pPr>
            <a:r>
              <a:rPr lang="en-US" dirty="0" smtClean="0"/>
              <a:t>Repetitious</a:t>
            </a:r>
          </a:p>
          <a:p>
            <a:pPr>
              <a:buFont typeface="Arial" pitchFamily="34" charset="0"/>
              <a:buChar char="•"/>
            </a:pPr>
            <a:r>
              <a:rPr lang="en-US" dirty="0" smtClean="0"/>
              <a:t>Controlled</a:t>
            </a:r>
          </a:p>
          <a:p>
            <a:pPr>
              <a:buFont typeface="Arial" pitchFamily="34" charset="0"/>
              <a:buChar char="•"/>
            </a:pPr>
            <a:r>
              <a:rPr lang="en-US" dirty="0" smtClean="0"/>
              <a:t>Intensive</a:t>
            </a:r>
          </a:p>
          <a:p>
            <a:pPr>
              <a:buFont typeface="Arial" pitchFamily="34" charset="0"/>
              <a:buChar char="•"/>
            </a:pPr>
            <a:endParaRPr lang="en-US" dirty="0" smtClean="0"/>
          </a:p>
          <a:p>
            <a:r>
              <a:rPr lang="en-US" dirty="0" smtClean="0"/>
              <a:t>*Training </a:t>
            </a:r>
            <a:r>
              <a:rPr lang="en-US" dirty="0" smtClean="0"/>
              <a:t>in processes without academic</a:t>
            </a:r>
          </a:p>
          <a:p>
            <a:r>
              <a:rPr lang="en-US" dirty="0" smtClean="0"/>
              <a:t>content is </a:t>
            </a:r>
            <a:r>
              <a:rPr lang="en-US" dirty="0" smtClean="0"/>
              <a:t>ineffective</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ormAutofit/>
          </a:bodyPr>
          <a:lstStyle/>
          <a:p>
            <a:r>
              <a:rPr lang="en-US" sz="3200" dirty="0" smtClean="0"/>
              <a:t>What Is Learning Therapy?</a:t>
            </a:r>
            <a:endParaRPr lang="en-US" sz="3200" dirty="0"/>
          </a:p>
        </p:txBody>
      </p:sp>
      <p:sp>
        <p:nvSpPr>
          <p:cNvPr id="17" name="Content Placeholder 16"/>
          <p:cNvSpPr>
            <a:spLocks noGrp="1"/>
          </p:cNvSpPr>
          <p:nvPr>
            <p:ph idx="1"/>
          </p:nvPr>
        </p:nvSpPr>
        <p:spPr/>
        <p:txBody>
          <a:bodyPr/>
          <a:lstStyle/>
          <a:p>
            <a:pPr>
              <a:lnSpc>
                <a:spcPct val="90000"/>
              </a:lnSpc>
            </a:pPr>
            <a:r>
              <a:rPr lang="en-US" b="1" dirty="0" smtClean="0"/>
              <a:t>Learning therapy is the treatment for most children with a learning disability. </a:t>
            </a:r>
            <a:r>
              <a:rPr lang="en-US" b="1" dirty="0" smtClean="0"/>
              <a:t>Also called remediation or intervention</a:t>
            </a:r>
            <a:endParaRPr lang="en-US" b="1" dirty="0" smtClean="0"/>
          </a:p>
          <a:p>
            <a:pPr lvl="1">
              <a:lnSpc>
                <a:spcPct val="90000"/>
              </a:lnSpc>
            </a:pPr>
            <a:endParaRPr lang="en-US" b="1" dirty="0" smtClean="0"/>
          </a:p>
          <a:p>
            <a:pPr lvl="1">
              <a:lnSpc>
                <a:spcPct val="90000"/>
              </a:lnSpc>
              <a:buFont typeface="Arial" pitchFamily="34" charset="0"/>
              <a:buChar char="•"/>
            </a:pPr>
            <a:r>
              <a:rPr lang="en-US" b="1" dirty="0" smtClean="0"/>
              <a:t>A research based, structured, multisensory program grounded in the Orton </a:t>
            </a:r>
            <a:r>
              <a:rPr lang="en-US" b="1" dirty="0" err="1" smtClean="0"/>
              <a:t>Gillingham</a:t>
            </a:r>
            <a:r>
              <a:rPr lang="en-US" b="1" dirty="0" smtClean="0"/>
              <a:t> approach </a:t>
            </a:r>
            <a:r>
              <a:rPr lang="en-US" b="1" dirty="0" smtClean="0"/>
              <a:t>should</a:t>
            </a:r>
            <a:r>
              <a:rPr lang="en-US" b="1" dirty="0" smtClean="0"/>
              <a:t> </a:t>
            </a:r>
            <a:r>
              <a:rPr lang="en-US" b="1" dirty="0" smtClean="0"/>
              <a:t>be utilized</a:t>
            </a:r>
          </a:p>
        </p:txBody>
      </p:sp>
    </p:spTree>
    <p:extLst>
      <p:ext uri="{BB962C8B-B14F-4D97-AF65-F5344CB8AC3E}">
        <p14:creationId xmlns:p14="http://schemas.microsoft.com/office/powerpoint/2010/main" xmlns="" val="2668940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Resources</a:t>
            </a:r>
            <a:endParaRPr lang="en-US" dirty="0"/>
          </a:p>
        </p:txBody>
      </p:sp>
      <p:sp>
        <p:nvSpPr>
          <p:cNvPr id="3" name="Content Placeholder 2"/>
          <p:cNvSpPr>
            <a:spLocks noGrp="1"/>
          </p:cNvSpPr>
          <p:nvPr>
            <p:ph idx="1"/>
          </p:nvPr>
        </p:nvSpPr>
        <p:spPr>
          <a:xfrm>
            <a:off x="584200" y="1590675"/>
            <a:ext cx="5321300" cy="4581526"/>
          </a:xfrm>
        </p:spPr>
        <p:txBody>
          <a:bodyPr>
            <a:normAutofit fontScale="92500" lnSpcReduction="10000"/>
          </a:bodyPr>
          <a:lstStyle/>
          <a:p>
            <a:r>
              <a:rPr lang="en-US" sz="2000" dirty="0" smtClean="0">
                <a:hlinkClick r:id="rId2"/>
              </a:rPr>
              <a:t>www.rmb-ida.org</a:t>
            </a:r>
            <a:r>
              <a:rPr lang="en-US" sz="2000" dirty="0" smtClean="0">
                <a:hlinkClick r:id="rId2"/>
              </a:rPr>
              <a:t>/</a:t>
            </a:r>
            <a:r>
              <a:rPr lang="en-US" sz="2000" dirty="0" smtClean="0"/>
              <a:t> (International Dyslexia Association and Rocky Mountain Branch</a:t>
            </a:r>
            <a:r>
              <a:rPr lang="en-US" sz="2000" dirty="0" smtClean="0"/>
              <a:t>)</a:t>
            </a:r>
          </a:p>
          <a:p>
            <a:r>
              <a:rPr lang="en-US" sz="2000" dirty="0" smtClean="0">
                <a:hlinkClick r:id="rId3"/>
              </a:rPr>
              <a:t>www.interdys.org</a:t>
            </a:r>
            <a:r>
              <a:rPr lang="en-US" sz="2000" dirty="0" smtClean="0"/>
              <a:t> (International Dyslexia Association)</a:t>
            </a:r>
            <a:endParaRPr lang="en-US" sz="2000" dirty="0" smtClean="0"/>
          </a:p>
          <a:p>
            <a:r>
              <a:rPr lang="en-US" sz="2000" dirty="0" smtClean="0">
                <a:hlinkClick r:id="rId4"/>
              </a:rPr>
              <a:t>www.ldanatl.org/</a:t>
            </a:r>
            <a:r>
              <a:rPr lang="en-US" sz="2000" dirty="0" smtClean="0"/>
              <a:t> (Learning Disabilities Association of America)</a:t>
            </a:r>
          </a:p>
          <a:p>
            <a:pPr lvl="0"/>
            <a:r>
              <a:rPr lang="en-US" sz="2000" u="sng" dirty="0" smtClean="0">
                <a:hlinkClick r:id="rId5"/>
              </a:rPr>
              <a:t>www.wrightslaw.com</a:t>
            </a:r>
            <a:r>
              <a:rPr lang="en-US" sz="2000" dirty="0" smtClean="0"/>
              <a:t>  (Legal Issues)</a:t>
            </a:r>
          </a:p>
          <a:p>
            <a:pPr lvl="0"/>
            <a:r>
              <a:rPr lang="en-US" sz="2000" u="sng" dirty="0" smtClean="0">
                <a:hlinkClick r:id="rId6"/>
              </a:rPr>
              <a:t>www.ldonline.com</a:t>
            </a:r>
            <a:r>
              <a:rPr lang="en-US" sz="2000" dirty="0" smtClean="0"/>
              <a:t> (Learning Disabilities Online)</a:t>
            </a:r>
          </a:p>
          <a:p>
            <a:pPr lvl="0"/>
            <a:r>
              <a:rPr lang="en-US" sz="2000" u="sng" dirty="0" smtClean="0">
                <a:hlinkClick r:id="rId7"/>
              </a:rPr>
              <a:t>www.chadd.org</a:t>
            </a:r>
            <a:r>
              <a:rPr lang="en-US" sz="2000" u="sng" dirty="0" smtClean="0"/>
              <a:t>  </a:t>
            </a:r>
            <a:r>
              <a:rPr lang="en-US" sz="2000" dirty="0" smtClean="0"/>
              <a:t>(Attention)</a:t>
            </a:r>
          </a:p>
          <a:p>
            <a:pPr lvl="0"/>
            <a:r>
              <a:rPr lang="en-US" sz="2000" u="sng" dirty="0" smtClean="0">
                <a:hlinkClick r:id="rId8"/>
              </a:rPr>
              <a:t>www.nrcld.org</a:t>
            </a:r>
            <a:r>
              <a:rPr lang="en-US" sz="2000" u="sng" dirty="0" smtClean="0"/>
              <a:t> </a:t>
            </a:r>
            <a:r>
              <a:rPr lang="en-US" sz="2000" dirty="0" smtClean="0"/>
              <a:t> (National Research Center on Learning Disabilities)</a:t>
            </a:r>
          </a:p>
          <a:p>
            <a:pPr lvl="0"/>
            <a:r>
              <a:rPr lang="en-US" sz="2000" dirty="0" smtClean="0">
                <a:hlinkClick r:id="rId9"/>
              </a:rPr>
              <a:t>www.ReadingRockets.org</a:t>
            </a:r>
            <a:r>
              <a:rPr lang="en-US" sz="2000" dirty="0" smtClean="0"/>
              <a:t> (Parent and Teacher) </a:t>
            </a:r>
          </a:p>
          <a:p>
            <a:pPr lvl="0"/>
            <a:r>
              <a:rPr lang="en-US" sz="2000" u="sng" dirty="0" smtClean="0">
                <a:hlinkClick r:id="rId10"/>
              </a:rPr>
              <a:t>www.cde.state.co.us/coloradoliteracy/ReadAct/website</a:t>
            </a:r>
            <a:r>
              <a:rPr lang="en-US" sz="2000" u="sng" dirty="0" smtClean="0"/>
              <a:t>  (Information </a:t>
            </a:r>
            <a:r>
              <a:rPr lang="en-US" sz="2000" u="sng" smtClean="0"/>
              <a:t>on the READ ACT)</a:t>
            </a:r>
          </a:p>
          <a:p>
            <a:pPr lvl="0"/>
            <a:endParaRPr lang="en-US" sz="2000" u="sng" dirty="0" smtClean="0"/>
          </a:p>
          <a:p>
            <a:pPr lvl="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285750"/>
            <a:ext cx="5321300" cy="1143000"/>
          </a:xfrm>
        </p:spPr>
        <p:txBody>
          <a:bodyPr>
            <a:normAutofit/>
          </a:bodyPr>
          <a:lstStyle/>
          <a:p>
            <a:r>
              <a:rPr lang="en-US" dirty="0" smtClean="0"/>
              <a:t>Learning Resources-Books</a:t>
            </a:r>
            <a:endParaRPr lang="en-US" dirty="0"/>
          </a:p>
        </p:txBody>
      </p:sp>
      <p:sp>
        <p:nvSpPr>
          <p:cNvPr id="3" name="Content Placeholder 2"/>
          <p:cNvSpPr>
            <a:spLocks noGrp="1"/>
          </p:cNvSpPr>
          <p:nvPr>
            <p:ph idx="1"/>
          </p:nvPr>
        </p:nvSpPr>
        <p:spPr>
          <a:xfrm>
            <a:off x="584200" y="1428750"/>
            <a:ext cx="5321300" cy="4981575"/>
          </a:xfrm>
        </p:spPr>
        <p:txBody>
          <a:bodyPr>
            <a:normAutofit fontScale="25000" lnSpcReduction="20000"/>
          </a:bodyPr>
          <a:lstStyle/>
          <a:p>
            <a:r>
              <a:rPr lang="en-US" sz="5600" b="1" u="sng" dirty="0" smtClean="0"/>
              <a:t> </a:t>
            </a:r>
            <a:endParaRPr lang="en-US" sz="5600" u="sng" dirty="0" smtClean="0"/>
          </a:p>
          <a:p>
            <a:r>
              <a:rPr lang="en-US" sz="5600" b="1" u="sng" dirty="0" smtClean="0"/>
              <a:t>PROFESSIONAL</a:t>
            </a:r>
            <a:endParaRPr lang="en-US" sz="5600" u="sng" dirty="0" smtClean="0"/>
          </a:p>
          <a:p>
            <a:pPr lvl="0"/>
            <a:r>
              <a:rPr lang="en-US" sz="5600" b="1" dirty="0" smtClean="0"/>
              <a:t>Fletcher, J.M., Fuchs, L.S., Barnes, M.A. (2006).  Learning Disabilities:  From Identification to Intervention. Guilford Press, New York, NY.</a:t>
            </a:r>
            <a:endParaRPr lang="en-US" sz="5600" dirty="0" smtClean="0"/>
          </a:p>
          <a:p>
            <a:pPr lvl="0"/>
            <a:r>
              <a:rPr lang="en-US" sz="5600" b="1" dirty="0" smtClean="0"/>
              <a:t>Pennington, B. (2008). Diagnosing Learning Disorders: A Neuropsychological Framework (2nd Ed.) The Guilford Press, New York, NY. </a:t>
            </a:r>
            <a:endParaRPr lang="en-US" sz="5600" dirty="0" smtClean="0"/>
          </a:p>
          <a:p>
            <a:pPr lvl="0"/>
            <a:r>
              <a:rPr lang="en-US" sz="5600" b="1" dirty="0" smtClean="0"/>
              <a:t>Wolf, Maryanne (2007). Proust and the Squid: The Story and Science of the Reading Brain. Harper Collins, New York, New York.</a:t>
            </a:r>
            <a:endParaRPr lang="en-US" sz="5600" dirty="0" smtClean="0"/>
          </a:p>
          <a:p>
            <a:r>
              <a:rPr lang="en-US" sz="5600" b="1" dirty="0" smtClean="0"/>
              <a:t> </a:t>
            </a:r>
            <a:endParaRPr lang="en-US" sz="5600" u="sng" dirty="0" smtClean="0"/>
          </a:p>
          <a:p>
            <a:r>
              <a:rPr lang="en-US" sz="5600" b="1" u="sng" dirty="0" smtClean="0"/>
              <a:t> PROFESSIONAL/PARENT</a:t>
            </a:r>
            <a:endParaRPr lang="en-US" sz="5600" u="sng" dirty="0" smtClean="0"/>
          </a:p>
          <a:p>
            <a:pPr lvl="0"/>
            <a:r>
              <a:rPr lang="en-US" sz="5600" b="1" dirty="0" smtClean="0"/>
              <a:t>Moats, L. &amp; Dakin, K. (2007). Basic Facts about Dyslexia and Other Reading Problems. Baltimore: International Dyslexia Association</a:t>
            </a:r>
            <a:r>
              <a:rPr lang="en-US" sz="5600" b="1" dirty="0" smtClean="0"/>
              <a:t>.</a:t>
            </a:r>
          </a:p>
          <a:p>
            <a:r>
              <a:rPr lang="en-US" sz="5600" b="1" dirty="0" smtClean="0"/>
              <a:t> </a:t>
            </a:r>
            <a:endParaRPr lang="en-US" sz="5600" dirty="0" smtClean="0"/>
          </a:p>
          <a:p>
            <a:r>
              <a:rPr lang="en-US" sz="5600" b="1" dirty="0" smtClean="0"/>
              <a:t>PARENTING A STRUGGLING READER, A Guide To Diagnosing and Finding Help For Your Child’s Reading Difficulties.  Susan Hall and Louisa Moats.  Broadway Books, 2002.</a:t>
            </a:r>
          </a:p>
          <a:p>
            <a:pPr lvl="0"/>
            <a:endParaRPr lang="en-US" sz="5600" dirty="0" smtClean="0"/>
          </a:p>
          <a:p>
            <a:pPr lvl="0"/>
            <a:r>
              <a:rPr lang="en-US" sz="5600" b="1" dirty="0" err="1" smtClean="0"/>
              <a:t>Shaywitz</a:t>
            </a:r>
            <a:r>
              <a:rPr lang="en-US" sz="5600" b="1" dirty="0" smtClean="0"/>
              <a:t>, Sally. (2005). Overcoming Dyslexia: A New and Complete Science-Based Program for Reading Problems at Any Level. Alfred A. Knopf</a:t>
            </a:r>
            <a:r>
              <a:rPr lang="en-US" sz="5600" b="1" dirty="0" smtClean="0"/>
              <a:t>.</a:t>
            </a:r>
          </a:p>
          <a:p>
            <a:pPr lvl="0"/>
            <a:endParaRPr lang="en-US" sz="5600" dirty="0" smtClean="0"/>
          </a:p>
          <a:p>
            <a:pPr lvl="0"/>
            <a:r>
              <a:rPr lang="en-US" sz="5600" b="1" dirty="0" err="1" smtClean="0"/>
              <a:t>Tridas</a:t>
            </a:r>
            <a:r>
              <a:rPr lang="en-US" sz="5600" b="1" dirty="0" smtClean="0"/>
              <a:t>, E. (ed.) (2007). From ABC to ADHD: What Every Parent Should Know About Dyslexia and Other Reading Problems. Baltimore: International Dyslexia Association</a:t>
            </a:r>
            <a:endParaRPr lang="en-US" sz="5600" dirty="0" smtClean="0"/>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of Care</a:t>
            </a:r>
            <a:endParaRPr lang="en-US" dirty="0"/>
          </a:p>
        </p:txBody>
      </p:sp>
      <p:sp>
        <p:nvSpPr>
          <p:cNvPr id="3" name="Content Placeholder 2"/>
          <p:cNvSpPr>
            <a:spLocks noGrp="1"/>
          </p:cNvSpPr>
          <p:nvPr>
            <p:ph idx="1"/>
          </p:nvPr>
        </p:nvSpPr>
        <p:spPr/>
        <p:txBody>
          <a:bodyPr>
            <a:normAutofit/>
          </a:bodyPr>
          <a:lstStyle/>
          <a:p>
            <a:r>
              <a:rPr lang="en-US" sz="2000" dirty="0" smtClean="0"/>
              <a:t>Learning Services are </a:t>
            </a:r>
            <a:r>
              <a:rPr lang="en-US" sz="2000" dirty="0" smtClean="0"/>
              <a:t>offered at the following locations:</a:t>
            </a:r>
          </a:p>
          <a:p>
            <a:r>
              <a:rPr lang="en-US" sz="2000" dirty="0" smtClean="0"/>
              <a:t>*Aurora-Main campus</a:t>
            </a:r>
          </a:p>
          <a:p>
            <a:r>
              <a:rPr lang="en-US" sz="2000" dirty="0" smtClean="0"/>
              <a:t>*Broomfield</a:t>
            </a:r>
          </a:p>
          <a:p>
            <a:r>
              <a:rPr lang="en-US" sz="2000" dirty="0" smtClean="0"/>
              <a:t>*Littleton</a:t>
            </a:r>
          </a:p>
          <a:p>
            <a:r>
              <a:rPr lang="en-US" sz="2000" dirty="0" smtClean="0"/>
              <a:t>*Parker</a:t>
            </a:r>
          </a:p>
          <a:p>
            <a:r>
              <a:rPr lang="en-US" sz="2000" dirty="0" smtClean="0"/>
              <a:t>	 </a:t>
            </a:r>
            <a:endParaRPr lang="en-US" sz="2000" dirty="0" smtClean="0"/>
          </a:p>
          <a:p>
            <a:r>
              <a:rPr lang="en-US" sz="2000" dirty="0" smtClean="0"/>
              <a:t>http</a:t>
            </a:r>
            <a:r>
              <a:rPr lang="en-US" sz="2000" dirty="0" smtClean="0"/>
              <a:t>://www.childrenscolorado.org/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749800"/>
            <a:ext cx="8342313" cy="1362075"/>
          </a:xfrm>
        </p:spPr>
        <p:txBody>
          <a:bodyPr>
            <a:normAutofit/>
          </a:bodyPr>
          <a:lstStyle/>
          <a:p>
            <a:r>
              <a:rPr lang="en-US" sz="2400" dirty="0" smtClean="0">
                <a:latin typeface="+mn-lt"/>
              </a:rPr>
              <a:t>Learning Services</a:t>
            </a:r>
            <a:br>
              <a:rPr lang="en-US" sz="2400" dirty="0" smtClean="0">
                <a:latin typeface="+mn-lt"/>
              </a:rPr>
            </a:br>
            <a:r>
              <a:rPr lang="en-US" sz="2400" dirty="0" smtClean="0">
                <a:latin typeface="+mn-lt"/>
              </a:rPr>
              <a:t>720 777-6250</a:t>
            </a:r>
            <a:endParaRPr lang="en-US" sz="2400" dirty="0">
              <a:latin typeface="+mn-lt"/>
            </a:endParaRPr>
          </a:p>
        </p:txBody>
      </p:sp>
      <p:sp>
        <p:nvSpPr>
          <p:cNvPr id="3" name="Text Placeholder 2"/>
          <p:cNvSpPr>
            <a:spLocks noGrp="1"/>
          </p:cNvSpPr>
          <p:nvPr>
            <p:ph type="body" idx="1"/>
          </p:nvPr>
        </p:nvSpPr>
        <p:spPr>
          <a:xfrm>
            <a:off x="152400" y="3021013"/>
            <a:ext cx="7772400" cy="1500187"/>
          </a:xfrm>
        </p:spPr>
        <p:txBody>
          <a:bodyPr>
            <a:normAutofit/>
          </a:bodyPr>
          <a:lstStyle/>
          <a:p>
            <a:r>
              <a:rPr lang="en-US" b="1" dirty="0" smtClean="0"/>
              <a:t>Audiology, Speech-Language Pathology and Learning Services: </a:t>
            </a:r>
          </a:p>
          <a:p>
            <a:r>
              <a:rPr lang="en-US" b="1" dirty="0" smtClean="0"/>
              <a:t>720 777-6800</a:t>
            </a:r>
            <a:endParaRPr lang="en-US" b="1" dirty="0"/>
          </a:p>
        </p:txBody>
      </p:sp>
    </p:spTree>
    <p:extLst>
      <p:ext uri="{BB962C8B-B14F-4D97-AF65-F5344CB8AC3E}">
        <p14:creationId xmlns:p14="http://schemas.microsoft.com/office/powerpoint/2010/main" xmlns="" val="3170724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BACCF18-CD62-4BD5-959B-3897FD41DD3A}" type="slidenum">
              <a:rPr lang="en-US"/>
              <a:pPr>
                <a:defRPr/>
              </a:pPr>
              <a:t>2</a:t>
            </a:fld>
            <a:endParaRPr lang="en-US"/>
          </a:p>
        </p:txBody>
      </p:sp>
      <p:sp>
        <p:nvSpPr>
          <p:cNvPr id="9219" name="Rectangle 2"/>
          <p:cNvSpPr>
            <a:spLocks noGrp="1" noChangeArrowheads="1"/>
          </p:cNvSpPr>
          <p:nvPr>
            <p:ph type="title"/>
          </p:nvPr>
        </p:nvSpPr>
        <p:spPr/>
        <p:txBody>
          <a:bodyPr>
            <a:normAutofit fontScale="90000"/>
          </a:bodyPr>
          <a:lstStyle/>
          <a:p>
            <a:pPr eaLnBrk="1" hangingPunct="1"/>
            <a:r>
              <a:rPr lang="en-US" smtClean="0"/>
              <a:t>Definition of a Learning Disability</a:t>
            </a:r>
          </a:p>
        </p:txBody>
      </p:sp>
      <p:sp>
        <p:nvSpPr>
          <p:cNvPr id="9220"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smtClean="0"/>
              <a:t>A Learning Disability is a general term that refers to a heterogeneous group of disorders resulting in:</a:t>
            </a:r>
          </a:p>
          <a:p>
            <a:pPr eaLnBrk="1" hangingPunct="1">
              <a:lnSpc>
                <a:spcPct val="90000"/>
              </a:lnSpc>
              <a:buNone/>
            </a:pPr>
            <a:endParaRPr lang="en-US" dirty="0" smtClean="0"/>
          </a:p>
          <a:p>
            <a:pPr lvl="1" eaLnBrk="1" hangingPunct="1">
              <a:lnSpc>
                <a:spcPct val="90000"/>
              </a:lnSpc>
              <a:buFont typeface="Arial" pitchFamily="34" charset="0"/>
              <a:buChar char="•"/>
            </a:pPr>
            <a:r>
              <a:rPr lang="en-US" dirty="0" smtClean="0"/>
              <a:t> Significant difficulty in the acquisition and use of listening, speaking, reading, writing, reasoning or performing math functions </a:t>
            </a:r>
          </a:p>
          <a:p>
            <a:pPr lvl="1" eaLnBrk="1" hangingPunct="1">
              <a:lnSpc>
                <a:spcPct val="90000"/>
              </a:lnSpc>
            </a:pPr>
            <a:endParaRPr lang="en-US" dirty="0" smtClean="0"/>
          </a:p>
          <a:p>
            <a:pPr lvl="1" eaLnBrk="1" hangingPunct="1">
              <a:lnSpc>
                <a:spcPct val="90000"/>
              </a:lnSpc>
              <a:buFont typeface="Arial" pitchFamily="34" charset="0"/>
              <a:buChar char="•"/>
            </a:pPr>
            <a:r>
              <a:rPr lang="en-US" dirty="0" smtClean="0"/>
              <a:t>Intrinsic strengths and weaknesses specific to the individual, presumed to be due to central nervous system dysfunction &amp; occur across the life span. </a:t>
            </a:r>
            <a:r>
              <a:rPr lang="en-US" u="sng" dirty="0" smtClean="0"/>
              <a:t>Learning Disabilities</a:t>
            </a:r>
            <a:r>
              <a:rPr lang="en-US" dirty="0" smtClean="0"/>
              <a:t>, 2007 Fletcher, Lyon, Fuchs and Barnes</a:t>
            </a:r>
          </a:p>
          <a:p>
            <a:pPr lvl="1" eaLnBrk="1" hangingPunct="1">
              <a:lnSpc>
                <a:spcPct val="90000"/>
              </a:lnSpc>
              <a:buFont typeface="Arial" pitchFamily="34" charset="0"/>
              <a:buChar char="•"/>
            </a:pPr>
            <a:endParaRPr lang="en-US" sz="2000" dirty="0" smtClean="0"/>
          </a:p>
          <a:p>
            <a:pPr lvl="1" eaLnBrk="1" hangingPunct="1">
              <a:lnSpc>
                <a:spcPct val="90000"/>
              </a:lnSpc>
              <a:buFont typeface="Arial" pitchFamily="34" charset="0"/>
              <a:buChar char="•"/>
            </a:pPr>
            <a:r>
              <a:rPr lang="en-US" u="sng" dirty="0" smtClean="0"/>
              <a:t>U</a:t>
            </a:r>
            <a:r>
              <a:rPr lang="en-US" sz="2000" u="sng" dirty="0" smtClean="0"/>
              <a:t>nexpected</a:t>
            </a:r>
            <a:r>
              <a:rPr lang="en-US" sz="2000" dirty="0" smtClean="0"/>
              <a:t> weakness in relation to other skills and abilities</a:t>
            </a:r>
          </a:p>
          <a:p>
            <a:pPr eaLnBrk="1" hangingPunct="1">
              <a:lnSpc>
                <a:spcPct val="90000"/>
              </a:lnSpc>
            </a:pPr>
            <a:endParaRPr lang="en-US" sz="20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E7A0B18-9711-4294-8FFC-CBAF6C1E7B57}" type="slidenum">
              <a:rPr lang="en-US"/>
              <a:pPr>
                <a:defRPr/>
              </a:pPr>
              <a:t>3</a:t>
            </a:fld>
            <a:endParaRPr lang="en-US"/>
          </a:p>
        </p:txBody>
      </p:sp>
      <p:sp>
        <p:nvSpPr>
          <p:cNvPr id="10243" name="Rectangle 2"/>
          <p:cNvSpPr>
            <a:spLocks noGrp="1" noChangeArrowheads="1"/>
          </p:cNvSpPr>
          <p:nvPr>
            <p:ph type="title"/>
          </p:nvPr>
        </p:nvSpPr>
        <p:spPr/>
        <p:txBody>
          <a:bodyPr/>
          <a:lstStyle/>
          <a:p>
            <a:pPr eaLnBrk="1" hangingPunct="1"/>
            <a:r>
              <a:rPr lang="en-US" smtClean="0"/>
              <a:t>Three Most Common LD’s</a:t>
            </a:r>
          </a:p>
        </p:txBody>
      </p:sp>
      <p:sp>
        <p:nvSpPr>
          <p:cNvPr id="10244" name="Rectangle 3"/>
          <p:cNvSpPr>
            <a:spLocks noGrp="1" noChangeArrowheads="1"/>
          </p:cNvSpPr>
          <p:nvPr>
            <p:ph type="body" idx="1"/>
          </p:nvPr>
        </p:nvSpPr>
        <p:spPr/>
        <p:txBody>
          <a:bodyPr>
            <a:normAutofit fontScale="85000" lnSpcReduction="20000"/>
          </a:bodyPr>
          <a:lstStyle/>
          <a:p>
            <a:pPr eaLnBrk="1" hangingPunct="1"/>
            <a:r>
              <a:rPr lang="en-US" dirty="0" smtClean="0"/>
              <a:t>Dyslexia: </a:t>
            </a:r>
            <a:r>
              <a:rPr lang="en-US" dirty="0" smtClean="0">
                <a:solidFill>
                  <a:schemeClr val="accent2"/>
                </a:solidFill>
              </a:rPr>
              <a:t>80%</a:t>
            </a:r>
            <a:r>
              <a:rPr lang="en-US" dirty="0" smtClean="0"/>
              <a:t> of all children diagnosed with a learning disability are diagnosed with dyslexia</a:t>
            </a:r>
          </a:p>
          <a:p>
            <a:pPr eaLnBrk="1" hangingPunct="1"/>
            <a:endParaRPr lang="en-US" dirty="0" smtClean="0"/>
          </a:p>
          <a:p>
            <a:pPr eaLnBrk="1" hangingPunct="1"/>
            <a:r>
              <a:rPr lang="en-US" dirty="0" smtClean="0"/>
              <a:t>Dyscalculia: Small number of kids actually diagnosed. Not as much research done in this area as with dyslexia</a:t>
            </a:r>
          </a:p>
          <a:p>
            <a:pPr eaLnBrk="1" hangingPunct="1"/>
            <a:endParaRPr lang="en-US" dirty="0" smtClean="0"/>
          </a:p>
          <a:p>
            <a:pPr eaLnBrk="1" hangingPunct="1"/>
            <a:r>
              <a:rPr lang="en-US" dirty="0" err="1" smtClean="0"/>
              <a:t>Dysgraphia</a:t>
            </a:r>
            <a:r>
              <a:rPr lang="en-US" dirty="0" smtClean="0"/>
              <a:t>: Specific learning disability that affects how easily children acquire written language and how well they use language to express their thoughts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BACCF18-CD62-4BD5-959B-3897FD41DD3A}" type="slidenum">
              <a:rPr lang="en-US"/>
              <a:pPr>
                <a:defRPr/>
              </a:pPr>
              <a:t>4</a:t>
            </a:fld>
            <a:endParaRPr lang="en-US"/>
          </a:p>
        </p:txBody>
      </p:sp>
      <p:sp>
        <p:nvSpPr>
          <p:cNvPr id="9219" name="Rectangle 2"/>
          <p:cNvSpPr>
            <a:spLocks noGrp="1" noChangeArrowheads="1"/>
          </p:cNvSpPr>
          <p:nvPr>
            <p:ph type="title"/>
          </p:nvPr>
        </p:nvSpPr>
        <p:spPr/>
        <p:txBody>
          <a:bodyPr>
            <a:normAutofit fontScale="90000"/>
          </a:bodyPr>
          <a:lstStyle/>
          <a:p>
            <a:pPr eaLnBrk="1" hangingPunct="1"/>
            <a:r>
              <a:rPr lang="en-US" dirty="0" smtClean="0"/>
              <a:t>A Learning Disability is Not…</a:t>
            </a:r>
          </a:p>
        </p:txBody>
      </p:sp>
      <p:sp>
        <p:nvSpPr>
          <p:cNvPr id="9220" name="Rectangle 3"/>
          <p:cNvSpPr>
            <a:spLocks noGrp="1" noChangeArrowheads="1"/>
          </p:cNvSpPr>
          <p:nvPr>
            <p:ph type="body" idx="1"/>
          </p:nvPr>
        </p:nvSpPr>
        <p:spPr>
          <a:xfrm>
            <a:off x="584200" y="1819276"/>
            <a:ext cx="5321300" cy="4191000"/>
          </a:xfrm>
        </p:spPr>
        <p:txBody>
          <a:bodyPr>
            <a:normAutofit fontScale="92500" lnSpcReduction="10000"/>
          </a:bodyPr>
          <a:lstStyle/>
          <a:p>
            <a:pPr eaLnBrk="1" hangingPunct="1">
              <a:lnSpc>
                <a:spcPct val="90000"/>
              </a:lnSpc>
              <a:buNone/>
            </a:pPr>
            <a:endParaRPr lang="en-US" dirty="0" smtClean="0"/>
          </a:p>
          <a:p>
            <a:pPr lvl="1" eaLnBrk="1" hangingPunct="1">
              <a:lnSpc>
                <a:spcPct val="90000"/>
              </a:lnSpc>
            </a:pPr>
            <a:r>
              <a:rPr lang="en-US" sz="2400" dirty="0" smtClean="0"/>
              <a:t>Cognitive Delay/Mental Retardation</a:t>
            </a:r>
          </a:p>
          <a:p>
            <a:pPr lvl="1" eaLnBrk="1" hangingPunct="1">
              <a:lnSpc>
                <a:spcPct val="90000"/>
              </a:lnSpc>
            </a:pPr>
            <a:endParaRPr lang="en-US" sz="2400" dirty="0" smtClean="0"/>
          </a:p>
          <a:p>
            <a:pPr lvl="1" eaLnBrk="1" hangingPunct="1">
              <a:lnSpc>
                <a:spcPct val="90000"/>
              </a:lnSpc>
            </a:pPr>
            <a:r>
              <a:rPr lang="en-US" sz="2400" dirty="0" smtClean="0"/>
              <a:t>ADHD</a:t>
            </a:r>
          </a:p>
          <a:p>
            <a:pPr lvl="1" eaLnBrk="1" hangingPunct="1">
              <a:lnSpc>
                <a:spcPct val="90000"/>
              </a:lnSpc>
            </a:pPr>
            <a:endParaRPr lang="en-US" sz="2400" dirty="0" smtClean="0"/>
          </a:p>
          <a:p>
            <a:pPr lvl="1" eaLnBrk="1" hangingPunct="1">
              <a:lnSpc>
                <a:spcPct val="90000"/>
              </a:lnSpc>
            </a:pPr>
            <a:r>
              <a:rPr lang="en-US" sz="2400" dirty="0" smtClean="0"/>
              <a:t>Autism</a:t>
            </a:r>
          </a:p>
          <a:p>
            <a:pPr lvl="1" eaLnBrk="1" hangingPunct="1">
              <a:lnSpc>
                <a:spcPct val="90000"/>
              </a:lnSpc>
            </a:pPr>
            <a:endParaRPr lang="en-US" sz="2400" dirty="0" smtClean="0"/>
          </a:p>
          <a:p>
            <a:pPr lvl="1" eaLnBrk="1" hangingPunct="1">
              <a:lnSpc>
                <a:spcPct val="90000"/>
              </a:lnSpc>
            </a:pPr>
            <a:r>
              <a:rPr lang="en-US" sz="2400" dirty="0" smtClean="0"/>
              <a:t>Deafness</a:t>
            </a:r>
          </a:p>
          <a:p>
            <a:pPr lvl="1" eaLnBrk="1" hangingPunct="1">
              <a:lnSpc>
                <a:spcPct val="90000"/>
              </a:lnSpc>
            </a:pPr>
            <a:endParaRPr lang="en-US" sz="2400" dirty="0" smtClean="0"/>
          </a:p>
          <a:p>
            <a:pPr lvl="1" eaLnBrk="1" hangingPunct="1">
              <a:lnSpc>
                <a:spcPct val="90000"/>
              </a:lnSpc>
            </a:pPr>
            <a:r>
              <a:rPr lang="en-US" sz="2400" dirty="0" smtClean="0"/>
              <a:t>Blindness</a:t>
            </a:r>
          </a:p>
          <a:p>
            <a:pPr lvl="1" eaLnBrk="1" hangingPunct="1">
              <a:lnSpc>
                <a:spcPct val="90000"/>
              </a:lnSpc>
            </a:pPr>
            <a:endParaRPr lang="en-US" sz="2400" dirty="0" smtClean="0"/>
          </a:p>
          <a:p>
            <a:pPr lvl="1" eaLnBrk="1" hangingPunct="1">
              <a:lnSpc>
                <a:spcPct val="90000"/>
              </a:lnSpc>
            </a:pPr>
            <a:r>
              <a:rPr lang="en-US" sz="2400" dirty="0" smtClean="0"/>
              <a:t>A Behavioral Disorder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858000" y="6477000"/>
            <a:ext cx="2133600" cy="228600"/>
          </a:xfrm>
          <a:prstGeom prst="rect">
            <a:avLst/>
          </a:prstGeom>
        </p:spPr>
        <p:txBody>
          <a:bodyPr/>
          <a:lstStyle/>
          <a:p>
            <a:pPr>
              <a:defRPr/>
            </a:pPr>
            <a:fld id="{514101A0-AC97-47C7-9511-F78DD685EA7F}" type="slidenum">
              <a:rPr lang="en-US"/>
              <a:pPr>
                <a:defRPr/>
              </a:pPr>
              <a:t>5</a:t>
            </a:fld>
            <a:endParaRPr lang="en-US"/>
          </a:p>
        </p:txBody>
      </p:sp>
      <p:sp>
        <p:nvSpPr>
          <p:cNvPr id="114690" name="Rectangle 2"/>
          <p:cNvSpPr>
            <a:spLocks noGrp="1" noChangeArrowheads="1"/>
          </p:cNvSpPr>
          <p:nvPr>
            <p:ph type="title"/>
          </p:nvPr>
        </p:nvSpPr>
        <p:spPr>
          <a:xfrm>
            <a:off x="469900" y="638175"/>
            <a:ext cx="8229600" cy="1068029"/>
          </a:xfrm>
        </p:spPr>
        <p:txBody>
          <a:bodyPr>
            <a:normAutofit/>
          </a:bodyPr>
          <a:lstStyle/>
          <a:p>
            <a:pPr eaLnBrk="1" hangingPunct="1"/>
            <a:r>
              <a:rPr lang="en-US" sz="3200" dirty="0" smtClean="0"/>
              <a:t>Dyslexia is…</a:t>
            </a:r>
          </a:p>
        </p:txBody>
      </p:sp>
      <p:sp>
        <p:nvSpPr>
          <p:cNvPr id="114691" name="Rectangle 3"/>
          <p:cNvSpPr>
            <a:spLocks noGrp="1" noChangeArrowheads="1"/>
          </p:cNvSpPr>
          <p:nvPr>
            <p:ph type="body" idx="1"/>
          </p:nvPr>
        </p:nvSpPr>
        <p:spPr>
          <a:xfrm>
            <a:off x="152400" y="1447800"/>
            <a:ext cx="8839200" cy="4876800"/>
          </a:xfrm>
        </p:spPr>
        <p:txBody>
          <a:bodyPr/>
          <a:lstStyle/>
          <a:p>
            <a:pPr eaLnBrk="1" hangingPunct="1">
              <a:lnSpc>
                <a:spcPct val="80000"/>
              </a:lnSpc>
              <a:buFontTx/>
              <a:buNone/>
            </a:pPr>
            <a:endParaRPr lang="en-US" sz="2000" b="1" dirty="0" smtClean="0">
              <a:latin typeface="Bodoni" pitchFamily="18" charset="0"/>
            </a:endParaRPr>
          </a:p>
          <a:p>
            <a:pPr eaLnBrk="1" hangingPunct="1">
              <a:lnSpc>
                <a:spcPct val="80000"/>
              </a:lnSpc>
              <a:buFont typeface="Wingdings" pitchFamily="2" charset="2"/>
              <a:buChar char="Ø"/>
            </a:pPr>
            <a:r>
              <a:rPr lang="en-US" sz="2000" dirty="0" smtClean="0">
                <a:latin typeface="Myriad Pro"/>
              </a:rPr>
              <a:t>a specific learning disability that is </a:t>
            </a:r>
            <a:r>
              <a:rPr lang="en-US" sz="2000" dirty="0" smtClean="0">
                <a:solidFill>
                  <a:schemeClr val="accent2"/>
                </a:solidFill>
                <a:latin typeface="Myriad Pro"/>
              </a:rPr>
              <a:t>neurological in origin</a:t>
            </a:r>
            <a:r>
              <a:rPr lang="en-US" sz="2000" dirty="0" smtClean="0">
                <a:latin typeface="Myriad Pro"/>
              </a:rPr>
              <a:t>. It is characterized by difficulties with accurate and/or fluent </a:t>
            </a:r>
            <a:r>
              <a:rPr lang="en-US" sz="2000" dirty="0" smtClean="0">
                <a:solidFill>
                  <a:schemeClr val="accent2"/>
                </a:solidFill>
                <a:latin typeface="Myriad Pro"/>
              </a:rPr>
              <a:t>word recognition</a:t>
            </a:r>
            <a:r>
              <a:rPr lang="en-US" sz="2000" dirty="0" smtClean="0">
                <a:latin typeface="Myriad Pro"/>
              </a:rPr>
              <a:t> and by poor </a:t>
            </a:r>
            <a:r>
              <a:rPr lang="en-US" sz="2000" dirty="0" smtClean="0">
                <a:solidFill>
                  <a:schemeClr val="accent2"/>
                </a:solidFill>
                <a:latin typeface="Myriad Pro"/>
              </a:rPr>
              <a:t>spelling</a:t>
            </a:r>
            <a:r>
              <a:rPr lang="en-US" sz="2000" dirty="0" smtClean="0">
                <a:latin typeface="Myriad Pro"/>
              </a:rPr>
              <a:t> and </a:t>
            </a:r>
            <a:r>
              <a:rPr lang="en-US" sz="2000" dirty="0" smtClean="0">
                <a:solidFill>
                  <a:schemeClr val="accent2"/>
                </a:solidFill>
                <a:latin typeface="Myriad Pro"/>
              </a:rPr>
              <a:t>decoding</a:t>
            </a:r>
            <a:r>
              <a:rPr lang="en-US" sz="2000" dirty="0" smtClean="0">
                <a:latin typeface="Myriad Pro"/>
              </a:rPr>
              <a:t> abilities. </a:t>
            </a:r>
          </a:p>
          <a:p>
            <a:pPr eaLnBrk="1" hangingPunct="1">
              <a:lnSpc>
                <a:spcPct val="80000"/>
              </a:lnSpc>
              <a:buNone/>
            </a:pPr>
            <a:endParaRPr lang="en-US" sz="2000" dirty="0" smtClean="0">
              <a:latin typeface="Myriad Pro"/>
            </a:endParaRPr>
          </a:p>
          <a:p>
            <a:pPr eaLnBrk="1" hangingPunct="1">
              <a:lnSpc>
                <a:spcPct val="80000"/>
              </a:lnSpc>
              <a:buFont typeface="Wingdings" pitchFamily="2" charset="2"/>
              <a:buChar char="Ø"/>
            </a:pPr>
            <a:r>
              <a:rPr lang="en-US" sz="2000" dirty="0" smtClean="0">
                <a:latin typeface="Myriad Pro"/>
              </a:rPr>
              <a:t>These difficulties typically result from a deficit in the </a:t>
            </a:r>
            <a:r>
              <a:rPr lang="en-US" sz="2000" dirty="0" smtClean="0">
                <a:solidFill>
                  <a:schemeClr val="accent2"/>
                </a:solidFill>
                <a:latin typeface="Myriad Pro"/>
              </a:rPr>
              <a:t>phonological component of language</a:t>
            </a:r>
            <a:r>
              <a:rPr lang="en-US" sz="2000" dirty="0" smtClean="0">
                <a:latin typeface="Myriad Pro"/>
              </a:rPr>
              <a:t> that is </a:t>
            </a:r>
            <a:r>
              <a:rPr lang="en-US" sz="2000" u="sng" dirty="0" smtClean="0">
                <a:solidFill>
                  <a:schemeClr val="accent2"/>
                </a:solidFill>
                <a:latin typeface="Myriad Pro"/>
              </a:rPr>
              <a:t>often unexpected</a:t>
            </a:r>
            <a:r>
              <a:rPr lang="en-US" sz="2000" dirty="0" smtClean="0">
                <a:latin typeface="Myriad Pro"/>
              </a:rPr>
              <a:t> in relation to other cognitive abilities and the provision of effective classroom instruction. </a:t>
            </a:r>
          </a:p>
          <a:p>
            <a:pPr eaLnBrk="1" hangingPunct="1">
              <a:lnSpc>
                <a:spcPct val="80000"/>
              </a:lnSpc>
              <a:buNone/>
            </a:pPr>
            <a:endParaRPr lang="en-US" sz="2000" dirty="0" smtClean="0">
              <a:latin typeface="Myriad Pro"/>
            </a:endParaRPr>
          </a:p>
          <a:p>
            <a:pPr eaLnBrk="1" hangingPunct="1">
              <a:lnSpc>
                <a:spcPct val="80000"/>
              </a:lnSpc>
              <a:buFont typeface="Wingdings" pitchFamily="2" charset="2"/>
              <a:buChar char="Ø"/>
            </a:pPr>
            <a:r>
              <a:rPr lang="en-US" sz="2000" u="sng" dirty="0" smtClean="0">
                <a:latin typeface="Myriad Pro"/>
              </a:rPr>
              <a:t>Secondary consequences </a:t>
            </a:r>
            <a:r>
              <a:rPr lang="en-US" sz="2000" dirty="0" smtClean="0">
                <a:latin typeface="Myriad Pro"/>
              </a:rPr>
              <a:t>may include problems in reading comprehension and reduced reading experience that </a:t>
            </a:r>
            <a:r>
              <a:rPr lang="en-US" sz="2000" dirty="0" smtClean="0">
                <a:solidFill>
                  <a:srgbClr val="EE3424"/>
                </a:solidFill>
                <a:latin typeface="Myriad Pro"/>
              </a:rPr>
              <a:t>can impede the growth of vocabulary and background knowledge.</a:t>
            </a:r>
          </a:p>
          <a:p>
            <a:pPr eaLnBrk="1" hangingPunct="1">
              <a:lnSpc>
                <a:spcPct val="80000"/>
              </a:lnSpc>
            </a:pPr>
            <a:endParaRPr lang="en-US" sz="2000" dirty="0" smtClean="0">
              <a:solidFill>
                <a:srgbClr val="EE3424"/>
              </a:solidFill>
              <a:latin typeface="Myriad Pro"/>
            </a:endParaRPr>
          </a:p>
          <a:p>
            <a:pPr algn="ctr" eaLnBrk="1" hangingPunct="1">
              <a:lnSpc>
                <a:spcPct val="80000"/>
              </a:lnSpc>
              <a:buFontTx/>
              <a:buNone/>
            </a:pPr>
            <a:r>
              <a:rPr lang="en-US" sz="1800" dirty="0" smtClean="0">
                <a:latin typeface="Myriad Pro"/>
              </a:rPr>
              <a:t> (National Institute of Child Health and Human Development (NICHD)</a:t>
            </a:r>
          </a:p>
          <a:p>
            <a:pPr algn="ctr" eaLnBrk="1" hangingPunct="1">
              <a:lnSpc>
                <a:spcPct val="80000"/>
              </a:lnSpc>
              <a:buFontTx/>
              <a:buNone/>
            </a:pPr>
            <a:endParaRPr lang="en-US" sz="1800" dirty="0" smtClean="0">
              <a:latin typeface="Myriad Pro"/>
            </a:endParaRPr>
          </a:p>
          <a:p>
            <a:pPr eaLnBrk="1" hangingPunct="1">
              <a:lnSpc>
                <a:spcPct val="80000"/>
              </a:lnSpc>
              <a:buFontTx/>
              <a:buNone/>
            </a:pPr>
            <a:r>
              <a:rPr lang="en-US" sz="1800" dirty="0" smtClean="0">
                <a:latin typeface="Myriad Pro"/>
              </a:rPr>
              <a:t>*Not a disorder of comprehension</a:t>
            </a:r>
          </a:p>
          <a:p>
            <a:pPr eaLnBrk="1" hangingPunct="1">
              <a:lnSpc>
                <a:spcPct val="80000"/>
              </a:lnSpc>
              <a:buFontTx/>
              <a:buNone/>
            </a:pPr>
            <a:r>
              <a:rPr lang="en-US" sz="1800" dirty="0" smtClean="0">
                <a:latin typeface="Myriad Pro"/>
              </a:rPr>
              <a:t>	</a:t>
            </a:r>
            <a:r>
              <a:rPr lang="en-US" sz="1800" dirty="0" smtClean="0">
                <a:latin typeface="Myriad Pro"/>
              </a:rPr>
              <a:t>Often oral vocabulary and oral presentation much higher than reading</a:t>
            </a:r>
            <a:r>
              <a:rPr lang="en-US" sz="1800" dirty="0" smtClean="0">
                <a:latin typeface="Myriad Pro"/>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fade">
                                      <p:cBhvr>
                                        <p:cTn id="7" dur="2000"/>
                                        <p:tgtEl>
                                          <p:spTgt spid="1146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fade">
                                      <p:cBhvr>
                                        <p:cTn id="12" dur="2000"/>
                                        <p:tgtEl>
                                          <p:spTgt spid="1146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4691">
                                            <p:txEl>
                                              <p:pRg st="3" end="3"/>
                                            </p:txEl>
                                          </p:spTgt>
                                        </p:tgtEl>
                                        <p:attrNameLst>
                                          <p:attrName>style.visibility</p:attrName>
                                        </p:attrNameLst>
                                      </p:cBhvr>
                                      <p:to>
                                        <p:strVal val="visible"/>
                                      </p:to>
                                    </p:set>
                                    <p:animEffect transition="in" filter="fade">
                                      <p:cBhvr>
                                        <p:cTn id="17" dur="2000"/>
                                        <p:tgtEl>
                                          <p:spTgt spid="1146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4691">
                                            <p:txEl>
                                              <p:pRg st="5" end="5"/>
                                            </p:txEl>
                                          </p:spTgt>
                                        </p:tgtEl>
                                        <p:attrNameLst>
                                          <p:attrName>style.visibility</p:attrName>
                                        </p:attrNameLst>
                                      </p:cBhvr>
                                      <p:to>
                                        <p:strVal val="visible"/>
                                      </p:to>
                                    </p:set>
                                    <p:animEffect transition="in" filter="fade">
                                      <p:cBhvr>
                                        <p:cTn id="22" dur="2000"/>
                                        <p:tgtEl>
                                          <p:spTgt spid="11469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4691">
                                            <p:txEl>
                                              <p:pRg st="7" end="7"/>
                                            </p:txEl>
                                          </p:spTgt>
                                        </p:tgtEl>
                                        <p:attrNameLst>
                                          <p:attrName>style.visibility</p:attrName>
                                        </p:attrNameLst>
                                      </p:cBhvr>
                                      <p:to>
                                        <p:strVal val="visible"/>
                                      </p:to>
                                    </p:set>
                                    <p:animEffect transition="in" filter="fade">
                                      <p:cBhvr>
                                        <p:cTn id="27" dur="2000"/>
                                        <p:tgtEl>
                                          <p:spTgt spid="114691">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4691">
                                            <p:txEl>
                                              <p:pRg st="9" end="9"/>
                                            </p:txEl>
                                          </p:spTgt>
                                        </p:tgtEl>
                                        <p:attrNameLst>
                                          <p:attrName>style.visibility</p:attrName>
                                        </p:attrNameLst>
                                      </p:cBhvr>
                                      <p:to>
                                        <p:strVal val="visible"/>
                                      </p:to>
                                    </p:set>
                                    <p:animEffect transition="in" filter="fade">
                                      <p:cBhvr>
                                        <p:cTn id="32" dur="2000"/>
                                        <p:tgtEl>
                                          <p:spTgt spid="114691">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4691">
                                            <p:txEl>
                                              <p:pRg st="10" end="10"/>
                                            </p:txEl>
                                          </p:spTgt>
                                        </p:tgtEl>
                                        <p:attrNameLst>
                                          <p:attrName>style.visibility</p:attrName>
                                        </p:attrNameLst>
                                      </p:cBhvr>
                                      <p:to>
                                        <p:strVal val="visible"/>
                                      </p:to>
                                    </p:set>
                                    <p:animEffect transition="in" filter="fade">
                                      <p:cBhvr>
                                        <p:cTn id="37" dur="2000"/>
                                        <p:tgtEl>
                                          <p:spTgt spid="1146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Dyslexia &amp; f-MRI</a:t>
            </a:r>
            <a:endParaRPr lang="en-US" sz="3200" dirty="0"/>
          </a:p>
        </p:txBody>
      </p:sp>
      <p:sp>
        <p:nvSpPr>
          <p:cNvPr id="3" name="Content Placeholder 2"/>
          <p:cNvSpPr>
            <a:spLocks noGrp="1"/>
          </p:cNvSpPr>
          <p:nvPr>
            <p:ph idx="1"/>
          </p:nvPr>
        </p:nvSpPr>
        <p:spPr>
          <a:xfrm>
            <a:off x="0" y="1524000"/>
            <a:ext cx="8839200" cy="4876800"/>
          </a:xfrm>
        </p:spPr>
        <p:txBody>
          <a:bodyPr>
            <a:normAutofit fontScale="92500" lnSpcReduction="10000"/>
          </a:bodyPr>
          <a:lstStyle/>
          <a:p>
            <a:pPr>
              <a:buNone/>
            </a:pPr>
            <a:r>
              <a:rPr lang="en-US" dirty="0" smtClean="0">
                <a:solidFill>
                  <a:schemeClr val="tx1"/>
                </a:solidFill>
                <a:latin typeface="+mn-lt"/>
                <a:ea typeface="+mn-ea"/>
                <a:cs typeface="+mn-cs"/>
              </a:rPr>
              <a:t>Brain imaging now provides visible evidence of the reality of</a:t>
            </a:r>
          </a:p>
          <a:p>
            <a:pPr>
              <a:buNone/>
            </a:pPr>
            <a:r>
              <a:rPr lang="en-US" dirty="0" smtClean="0">
                <a:solidFill>
                  <a:schemeClr val="tx1"/>
                </a:solidFill>
                <a:latin typeface="+mn-lt"/>
                <a:ea typeface="+mn-ea"/>
                <a:cs typeface="+mn-cs"/>
              </a:rPr>
              <a:t>dyslexia; dyslexia is no longer a hidden disability.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2000" dirty="0" smtClean="0">
                <a:latin typeface="Arial" pitchFamily="34" charset="0"/>
                <a:cs typeface="Arial" pitchFamily="34" charset="0"/>
              </a:rPr>
              <a:t> 						</a:t>
            </a:r>
          </a:p>
          <a:p>
            <a:pPr>
              <a:buNone/>
            </a:pPr>
            <a:r>
              <a:rPr lang="en-US" sz="2000" dirty="0" smtClean="0">
                <a:latin typeface="Arial" pitchFamily="34" charset="0"/>
                <a:cs typeface="Arial" pitchFamily="34" charset="0"/>
              </a:rPr>
              <a:t>							            </a:t>
            </a:r>
            <a:r>
              <a:rPr lang="en-US" dirty="0" smtClean="0">
                <a:latin typeface="Arial" pitchFamily="34" charset="0"/>
                <a:cs typeface="Arial" pitchFamily="34" charset="0"/>
              </a:rPr>
              <a:t>Dyslexic</a:t>
            </a:r>
            <a:endParaRPr lang="en-US" dirty="0" smtClean="0"/>
          </a:p>
        </p:txBody>
      </p:sp>
      <p:sp>
        <p:nvSpPr>
          <p:cNvPr id="4" name="Slide Number Placeholder 3"/>
          <p:cNvSpPr>
            <a:spLocks noGrp="1"/>
          </p:cNvSpPr>
          <p:nvPr>
            <p:ph type="sldNum" sz="quarter" idx="4294967295"/>
          </p:nvPr>
        </p:nvSpPr>
        <p:spPr>
          <a:xfrm>
            <a:off x="6858000" y="6477000"/>
            <a:ext cx="2133600" cy="228600"/>
          </a:xfrm>
          <a:prstGeom prst="rect">
            <a:avLst/>
          </a:prstGeom>
        </p:spPr>
        <p:txBody>
          <a:bodyPr/>
          <a:lstStyle/>
          <a:p>
            <a:pPr>
              <a:defRPr/>
            </a:pPr>
            <a:fld id="{A851162A-D287-4F68-9C54-48D7FF901B3F}" type="slidenum">
              <a:rPr lang="en-US" smtClean="0"/>
              <a:pPr>
                <a:defRPr/>
              </a:pPr>
              <a:t>6</a:t>
            </a:fld>
            <a:endParaRPr lang="en-US"/>
          </a:p>
        </p:txBody>
      </p:sp>
      <p:pic>
        <p:nvPicPr>
          <p:cNvPr id="61442" name="Picture 2" descr="C:\WINDOWS\Temporary Internet Files\Content.IE5\IH62XJAZ\MC900055181[1].wmf"/>
          <p:cNvPicPr>
            <a:picLocks noChangeAspect="1" noChangeArrowheads="1"/>
          </p:cNvPicPr>
          <p:nvPr/>
        </p:nvPicPr>
        <p:blipFill>
          <a:blip r:embed="rId3" cstate="print"/>
          <a:srcRect/>
          <a:stretch>
            <a:fillRect/>
          </a:stretch>
        </p:blipFill>
        <p:spPr bwMode="auto">
          <a:xfrm>
            <a:off x="304800" y="2819400"/>
            <a:ext cx="4036337" cy="2743200"/>
          </a:xfrm>
          <a:prstGeom prst="rect">
            <a:avLst/>
          </a:prstGeom>
          <a:noFill/>
        </p:spPr>
      </p:pic>
      <p:sp>
        <p:nvSpPr>
          <p:cNvPr id="6" name="Oval 5"/>
          <p:cNvSpPr/>
          <p:nvPr/>
        </p:nvSpPr>
        <p:spPr>
          <a:xfrm>
            <a:off x="914400" y="3657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590800" y="3352800"/>
            <a:ext cx="609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48000" y="4038600"/>
            <a:ext cx="5334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43" name="Picture 3" descr="C:\WINDOWS\Temporary Internet Files\Content.IE5\IH62XJAZ\MC900055181[1].wmf"/>
          <p:cNvPicPr>
            <a:picLocks noChangeAspect="1" noChangeArrowheads="1"/>
          </p:cNvPicPr>
          <p:nvPr/>
        </p:nvPicPr>
        <p:blipFill>
          <a:blip r:embed="rId3" cstate="print"/>
          <a:srcRect/>
          <a:stretch>
            <a:fillRect/>
          </a:stretch>
        </p:blipFill>
        <p:spPr bwMode="auto">
          <a:xfrm>
            <a:off x="5029200" y="2590800"/>
            <a:ext cx="3505200" cy="3048000"/>
          </a:xfrm>
          <a:prstGeom prst="rect">
            <a:avLst/>
          </a:prstGeom>
          <a:noFill/>
        </p:spPr>
      </p:pic>
      <p:sp>
        <p:nvSpPr>
          <p:cNvPr id="13" name="Oval 12"/>
          <p:cNvSpPr/>
          <p:nvPr/>
        </p:nvSpPr>
        <p:spPr>
          <a:xfrm>
            <a:off x="5638800" y="35052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33400" y="5791200"/>
            <a:ext cx="3148619" cy="461665"/>
          </a:xfrm>
          <a:prstGeom prst="rect">
            <a:avLst/>
          </a:prstGeom>
          <a:noFill/>
        </p:spPr>
        <p:txBody>
          <a:bodyPr wrap="none" rtlCol="0">
            <a:spAutoFit/>
          </a:bodyPr>
          <a:lstStyle/>
          <a:p>
            <a:r>
              <a:rPr lang="en-US" sz="2400" dirty="0" smtClean="0"/>
              <a:t>Non-Impaired Reader</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additive="base">
                                        <p:cTn id="7" dur="500" fill="hold"/>
                                        <p:tgtEl>
                                          <p:spTgt spid="61442"/>
                                        </p:tgtEl>
                                        <p:attrNameLst>
                                          <p:attrName>ppt_x</p:attrName>
                                        </p:attrNameLst>
                                      </p:cBhvr>
                                      <p:tavLst>
                                        <p:tav tm="0">
                                          <p:val>
                                            <p:strVal val="#ppt_x"/>
                                          </p:val>
                                        </p:tav>
                                        <p:tav tm="100000">
                                          <p:val>
                                            <p:strVal val="#ppt_x"/>
                                          </p:val>
                                        </p:tav>
                                      </p:tavLst>
                                    </p:anim>
                                    <p:anim calcmode="lin" valueType="num">
                                      <p:cBhvr additive="base">
                                        <p:cTn id="8" dur="500" fill="hold"/>
                                        <p:tgtEl>
                                          <p:spTgt spid="614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43"/>
                                        </p:tgtEl>
                                        <p:attrNameLst>
                                          <p:attrName>style.visibility</p:attrName>
                                        </p:attrNameLst>
                                      </p:cBhvr>
                                      <p:to>
                                        <p:strVal val="visible"/>
                                      </p:to>
                                    </p:set>
                                    <p:anim calcmode="lin" valueType="num">
                                      <p:cBhvr additive="base">
                                        <p:cTn id="13" dur="500" fill="hold"/>
                                        <p:tgtEl>
                                          <p:spTgt spid="61443"/>
                                        </p:tgtEl>
                                        <p:attrNameLst>
                                          <p:attrName>ppt_x</p:attrName>
                                        </p:attrNameLst>
                                      </p:cBhvr>
                                      <p:tavLst>
                                        <p:tav tm="0">
                                          <p:val>
                                            <p:strVal val="#ppt_x"/>
                                          </p:val>
                                        </p:tav>
                                        <p:tav tm="100000">
                                          <p:val>
                                            <p:strVal val="#ppt_x"/>
                                          </p:val>
                                        </p:tav>
                                      </p:tavLst>
                                    </p:anim>
                                    <p:anim calcmode="lin" valueType="num">
                                      <p:cBhvr additive="base">
                                        <p:cTn id="14" dur="500" fill="hold"/>
                                        <p:tgtEl>
                                          <p:spTgt spid="614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671513"/>
            <a:ext cx="8229600" cy="1068029"/>
          </a:xfrm>
        </p:spPr>
        <p:txBody>
          <a:bodyPr/>
          <a:lstStyle/>
          <a:p>
            <a:r>
              <a:rPr lang="en-US" dirty="0" smtClean="0"/>
              <a:t>Genetic Research</a:t>
            </a:r>
            <a:endParaRPr lang="en-US" dirty="0"/>
          </a:p>
        </p:txBody>
      </p:sp>
      <p:sp>
        <p:nvSpPr>
          <p:cNvPr id="3" name="Content Placeholder 2"/>
          <p:cNvSpPr>
            <a:spLocks noGrp="1"/>
          </p:cNvSpPr>
          <p:nvPr>
            <p:ph idx="1"/>
          </p:nvPr>
        </p:nvSpPr>
        <p:spPr>
          <a:xfrm>
            <a:off x="469900" y="1781174"/>
            <a:ext cx="8229600" cy="4692651"/>
          </a:xfrm>
        </p:spPr>
        <p:txBody>
          <a:bodyPr>
            <a:normAutofit fontScale="70000" lnSpcReduction="20000"/>
          </a:bodyPr>
          <a:lstStyle/>
          <a:p>
            <a:pPr>
              <a:buFont typeface="Wingdings" pitchFamily="2" charset="2"/>
              <a:buChar char="Ø"/>
            </a:pPr>
            <a:r>
              <a:rPr lang="en-US" dirty="0" smtClean="0"/>
              <a:t>One of the strongest risk factors for dyslexia is having a close relative with reading problems, </a:t>
            </a:r>
            <a:r>
              <a:rPr lang="en-US" dirty="0" err="1" smtClean="0"/>
              <a:t>ie</a:t>
            </a:r>
            <a:r>
              <a:rPr lang="en-US" dirty="0" smtClean="0"/>
              <a:t> having a family history of dyslexia. Comparing identical and non-identical twins has shown that your genes account for about half your reading skills</a:t>
            </a:r>
          </a:p>
          <a:p>
            <a:pPr>
              <a:buFont typeface="Wingdings" pitchFamily="2" charset="2"/>
              <a:buChar char="Ø"/>
            </a:pPr>
            <a:endParaRPr lang="en-US" dirty="0" smtClean="0"/>
          </a:p>
          <a:p>
            <a:pPr>
              <a:buFont typeface="Wingdings" pitchFamily="2" charset="2"/>
              <a:buChar char="Ø"/>
            </a:pPr>
            <a:r>
              <a:rPr lang="en-US" dirty="0" smtClean="0"/>
              <a:t>Identification of chromosome 6 and 18 sites </a:t>
            </a:r>
          </a:p>
          <a:p>
            <a:endParaRPr lang="en-US" dirty="0" smtClean="0"/>
          </a:p>
          <a:p>
            <a:pPr>
              <a:buFont typeface="Wingdings" pitchFamily="2" charset="2"/>
              <a:buChar char="Ø"/>
            </a:pPr>
            <a:r>
              <a:rPr lang="en-US" dirty="0" smtClean="0"/>
              <a:t>Associations between one particular gene, named KIAA0319, and low performance in most of our tests for reading, spelling, orthography and phonology.</a:t>
            </a:r>
          </a:p>
          <a:p>
            <a:pPr>
              <a:buFont typeface="Wingdings" pitchFamily="2" charset="2"/>
              <a:buChar char="Ø"/>
            </a:pPr>
            <a:endParaRPr lang="en-US" dirty="0" smtClean="0"/>
          </a:p>
          <a:p>
            <a:endParaRPr lang="en-US" dirty="0" smtClean="0"/>
          </a:p>
          <a:p>
            <a:r>
              <a:rPr lang="en-US" sz="1500" dirty="0" smtClean="0"/>
              <a:t>Source = Dr Sue Fowler</a:t>
            </a:r>
          </a:p>
          <a:p>
            <a:r>
              <a:rPr lang="en-US" sz="1500" dirty="0" smtClean="0"/>
              <a:t>The Learning Difficulties Research Clinic,</a:t>
            </a:r>
            <a:br>
              <a:rPr lang="en-US" sz="1500" dirty="0" smtClean="0"/>
            </a:br>
            <a:r>
              <a:rPr lang="en-US" sz="1500" dirty="0" smtClean="0"/>
              <a:t>179A Oxford Road</a:t>
            </a:r>
            <a:br>
              <a:rPr lang="en-US" sz="1500" dirty="0" smtClean="0"/>
            </a:br>
            <a:r>
              <a:rPr lang="en-US" sz="1500" dirty="0" smtClean="0"/>
              <a:t>Reading</a:t>
            </a:r>
            <a:r>
              <a:rPr lang="en-US" dirty="0" smtClean="0"/>
              <a:t/>
            </a:r>
            <a:br>
              <a:rPr lang="en-US" dirty="0" smtClean="0"/>
            </a:br>
            <a:endParaRPr lang="en-US" dirty="0" smtClean="0"/>
          </a:p>
          <a:p>
            <a:pPr lvl="1">
              <a:buFont typeface="Wingdings" pitchFamily="2" charset="2"/>
              <a:buChar char="Ø"/>
            </a:pP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4294967295"/>
          </p:nvPr>
        </p:nvSpPr>
        <p:spPr>
          <a:xfrm>
            <a:off x="6858000" y="6477000"/>
            <a:ext cx="2133600" cy="228600"/>
          </a:xfrm>
          <a:prstGeom prst="rect">
            <a:avLst/>
          </a:prstGeom>
        </p:spPr>
        <p:txBody>
          <a:bodyPr/>
          <a:lstStyle/>
          <a:p>
            <a:pPr>
              <a:defRPr/>
            </a:pPr>
            <a:fld id="{1F47A074-D61A-4980-9325-B63373B8DADD}" type="slidenum">
              <a:rPr lang="en-US"/>
              <a:pPr>
                <a:defRPr/>
              </a:pPr>
              <a:t>8</a:t>
            </a:fld>
            <a:endParaRPr lang="en-US"/>
          </a:p>
        </p:txBody>
      </p:sp>
      <p:sp>
        <p:nvSpPr>
          <p:cNvPr id="17411" name="Rectangle 2"/>
          <p:cNvSpPr>
            <a:spLocks noGrp="1" noChangeArrowheads="1"/>
          </p:cNvSpPr>
          <p:nvPr>
            <p:ph type="title"/>
          </p:nvPr>
        </p:nvSpPr>
        <p:spPr>
          <a:xfrm>
            <a:off x="990600" y="1428750"/>
            <a:ext cx="7772400" cy="76200"/>
          </a:xfrm>
        </p:spPr>
        <p:txBody>
          <a:bodyPr>
            <a:normAutofit fontScale="90000"/>
          </a:bodyPr>
          <a:lstStyle/>
          <a:p>
            <a:pPr eaLnBrk="1" hangingPunct="1"/>
            <a:r>
              <a:rPr lang="en-US" dirty="0" smtClean="0"/>
              <a:t>Indicators</a:t>
            </a:r>
            <a:r>
              <a:rPr lang="en-US" sz="2400" dirty="0" smtClean="0"/>
              <a:t/>
            </a:r>
            <a:br>
              <a:rPr lang="en-US" sz="2400" dirty="0" smtClean="0"/>
            </a:br>
            <a:r>
              <a:rPr lang="en-US" sz="2400" dirty="0" smtClean="0"/>
              <a:t/>
            </a:r>
            <a:br>
              <a:rPr lang="en-US" sz="2400" dirty="0" smtClean="0"/>
            </a:br>
            <a:r>
              <a:rPr lang="en-US" sz="1600" dirty="0" smtClean="0"/>
              <a:t/>
            </a:r>
            <a:br>
              <a:rPr lang="en-US" sz="1600" dirty="0" smtClean="0"/>
            </a:br>
            <a:endParaRPr lang="en-US" sz="1600" dirty="0" smtClean="0"/>
          </a:p>
        </p:txBody>
      </p:sp>
      <p:sp>
        <p:nvSpPr>
          <p:cNvPr id="17412" name="Rectangle 3"/>
          <p:cNvSpPr>
            <a:spLocks noGrp="1" noChangeArrowheads="1"/>
          </p:cNvSpPr>
          <p:nvPr>
            <p:ph type="body" sz="half" idx="1"/>
          </p:nvPr>
        </p:nvSpPr>
        <p:spPr>
          <a:xfrm>
            <a:off x="152400" y="1600200"/>
            <a:ext cx="4337050" cy="4876800"/>
          </a:xfrm>
        </p:spPr>
        <p:txBody>
          <a:bodyPr/>
          <a:lstStyle/>
          <a:p>
            <a:r>
              <a:rPr lang="en-US" sz="1400" b="1" dirty="0" smtClean="0"/>
              <a:t>Preschool</a:t>
            </a:r>
            <a:endParaRPr lang="en-US" sz="1400" dirty="0" smtClean="0"/>
          </a:p>
          <a:p>
            <a:pPr lvl="0"/>
            <a:r>
              <a:rPr lang="en-US" sz="1400" dirty="0" smtClean="0"/>
              <a:t>Speaks later than most children (sometimes) </a:t>
            </a:r>
          </a:p>
          <a:p>
            <a:pPr lvl="0"/>
            <a:r>
              <a:rPr lang="en-US" sz="1400" dirty="0" smtClean="0"/>
              <a:t>Pronunciation/articulation difficulties (sometimes)</a:t>
            </a:r>
          </a:p>
          <a:p>
            <a:pPr lvl="0"/>
            <a:r>
              <a:rPr lang="en-US" sz="1400" dirty="0" smtClean="0"/>
              <a:t>Slow vocabulary growth, often unable to find the right word </a:t>
            </a:r>
          </a:p>
          <a:p>
            <a:pPr lvl="0"/>
            <a:r>
              <a:rPr lang="en-US" sz="1400" dirty="0" smtClean="0"/>
              <a:t>Difficulty rhyming words, difficulty with phonemic awareness </a:t>
            </a:r>
          </a:p>
          <a:p>
            <a:pPr lvl="0"/>
            <a:r>
              <a:rPr lang="en-US" sz="1400" dirty="0" smtClean="0"/>
              <a:t>Trouble learning numbers, alphabet, days of the week, colors, shapes </a:t>
            </a:r>
          </a:p>
          <a:p>
            <a:pPr lvl="0"/>
            <a:r>
              <a:rPr lang="en-US" sz="1400" dirty="0" smtClean="0"/>
              <a:t>Difficulty following directions or routines </a:t>
            </a:r>
          </a:p>
          <a:p>
            <a:pPr lvl="0"/>
            <a:r>
              <a:rPr lang="en-US" sz="1400" dirty="0" smtClean="0"/>
              <a:t>Fine motor skills slow to develop </a:t>
            </a:r>
          </a:p>
          <a:p>
            <a:pPr lvl="0"/>
            <a:endParaRPr lang="en-US" sz="1400" dirty="0" smtClean="0"/>
          </a:p>
          <a:p>
            <a:pPr lvl="0"/>
            <a:endParaRPr lang="en-US" sz="1400" dirty="0" smtClean="0"/>
          </a:p>
          <a:p>
            <a:pPr lvl="0"/>
            <a:r>
              <a:rPr lang="en-US" sz="1400" dirty="0" smtClean="0"/>
              <a:t>Family History!</a:t>
            </a:r>
          </a:p>
          <a:p>
            <a:pPr eaLnBrk="1" hangingPunct="1">
              <a:lnSpc>
                <a:spcPct val="80000"/>
              </a:lnSpc>
              <a:buClr>
                <a:schemeClr val="tx1"/>
              </a:buClr>
              <a:buFont typeface="Wingdings" pitchFamily="2" charset="2"/>
              <a:buChar char="§"/>
            </a:pPr>
            <a:endParaRPr lang="en-US" sz="1400" dirty="0" smtClean="0">
              <a:latin typeface="Arial" charset="0"/>
            </a:endParaRPr>
          </a:p>
        </p:txBody>
      </p:sp>
      <p:sp>
        <p:nvSpPr>
          <p:cNvPr id="17413" name="Rectangle 4"/>
          <p:cNvSpPr>
            <a:spLocks noGrp="1" noChangeArrowheads="1"/>
          </p:cNvSpPr>
          <p:nvPr>
            <p:ph type="body" sz="half" idx="2"/>
          </p:nvPr>
        </p:nvSpPr>
        <p:spPr>
          <a:xfrm>
            <a:off x="4654550" y="1600200"/>
            <a:ext cx="4337050" cy="4876800"/>
          </a:xfrm>
        </p:spPr>
        <p:txBody>
          <a:bodyPr/>
          <a:lstStyle/>
          <a:p>
            <a:r>
              <a:rPr lang="en-US" sz="1400" b="1" dirty="0" smtClean="0"/>
              <a:t>Grades K-4</a:t>
            </a:r>
            <a:endParaRPr lang="en-US" sz="1400" dirty="0" smtClean="0"/>
          </a:p>
          <a:p>
            <a:pPr lvl="0"/>
            <a:r>
              <a:rPr lang="en-US" sz="1400" dirty="0" smtClean="0"/>
              <a:t>Slow to learn the connection between letters and sounds </a:t>
            </a:r>
          </a:p>
          <a:p>
            <a:pPr lvl="0"/>
            <a:r>
              <a:rPr lang="en-US" sz="1400" dirty="0" smtClean="0"/>
              <a:t>Confuses basic words (</a:t>
            </a:r>
            <a:r>
              <a:rPr lang="en-US" sz="1400" i="1" dirty="0" smtClean="0"/>
              <a:t>run</a:t>
            </a:r>
            <a:r>
              <a:rPr lang="en-US" sz="1400" dirty="0" smtClean="0"/>
              <a:t>, </a:t>
            </a:r>
            <a:r>
              <a:rPr lang="en-US" sz="1400" i="1" dirty="0" smtClean="0"/>
              <a:t>eat</a:t>
            </a:r>
            <a:r>
              <a:rPr lang="en-US" sz="1400" dirty="0" smtClean="0"/>
              <a:t>, </a:t>
            </a:r>
            <a:r>
              <a:rPr lang="en-US" sz="1400" i="1" dirty="0" smtClean="0"/>
              <a:t>want</a:t>
            </a:r>
            <a:r>
              <a:rPr lang="en-US" sz="1400" dirty="0" smtClean="0"/>
              <a:t>) </a:t>
            </a:r>
          </a:p>
          <a:p>
            <a:pPr lvl="0"/>
            <a:r>
              <a:rPr lang="en-US" sz="1400" dirty="0" smtClean="0"/>
              <a:t>Makes consistent reading and spelling errors including letter reversals (</a:t>
            </a:r>
            <a:r>
              <a:rPr lang="en-US" sz="1400" i="1" dirty="0" smtClean="0"/>
              <a:t>b</a:t>
            </a:r>
            <a:r>
              <a:rPr lang="en-US" sz="1400" dirty="0" smtClean="0"/>
              <a:t>/</a:t>
            </a:r>
            <a:r>
              <a:rPr lang="en-US" sz="1400" i="1" dirty="0" smtClean="0"/>
              <a:t>d</a:t>
            </a:r>
            <a:r>
              <a:rPr lang="en-US" sz="1400" dirty="0" smtClean="0"/>
              <a:t>), inversions (</a:t>
            </a:r>
            <a:r>
              <a:rPr lang="en-US" sz="1400" i="1" dirty="0" smtClean="0"/>
              <a:t>m</a:t>
            </a:r>
            <a:r>
              <a:rPr lang="en-US" sz="1400" dirty="0" smtClean="0"/>
              <a:t>/</a:t>
            </a:r>
            <a:r>
              <a:rPr lang="en-US" sz="1400" i="1" dirty="0" smtClean="0"/>
              <a:t>w</a:t>
            </a:r>
            <a:r>
              <a:rPr lang="en-US" sz="1400" dirty="0" smtClean="0"/>
              <a:t>), transpositions (</a:t>
            </a:r>
            <a:r>
              <a:rPr lang="en-US" sz="1400" i="1" dirty="0" smtClean="0"/>
              <a:t>felt</a:t>
            </a:r>
            <a:r>
              <a:rPr lang="en-US" sz="1400" dirty="0" smtClean="0"/>
              <a:t>/</a:t>
            </a:r>
            <a:r>
              <a:rPr lang="en-US" sz="1400" i="1" dirty="0" smtClean="0"/>
              <a:t>left</a:t>
            </a:r>
            <a:r>
              <a:rPr lang="en-US" sz="1400" dirty="0" smtClean="0"/>
              <a:t>), and substitutions (</a:t>
            </a:r>
            <a:r>
              <a:rPr lang="en-US" sz="1400" i="1" dirty="0" smtClean="0"/>
              <a:t>house</a:t>
            </a:r>
            <a:r>
              <a:rPr lang="en-US" sz="1400" dirty="0" smtClean="0"/>
              <a:t>/</a:t>
            </a:r>
            <a:r>
              <a:rPr lang="en-US" sz="1400" i="1" dirty="0" smtClean="0"/>
              <a:t>home</a:t>
            </a:r>
            <a:r>
              <a:rPr lang="en-US" sz="1400" dirty="0" smtClean="0"/>
              <a:t>) </a:t>
            </a:r>
          </a:p>
          <a:p>
            <a:pPr lvl="0"/>
            <a:r>
              <a:rPr lang="en-US" sz="1400" dirty="0" smtClean="0"/>
              <a:t>Transposes number sequences and confuses arithmetic signs (+, -, x, /, =) </a:t>
            </a:r>
          </a:p>
          <a:p>
            <a:pPr lvl="0"/>
            <a:r>
              <a:rPr lang="en-US" sz="1400" dirty="0" smtClean="0"/>
              <a:t>Slow to remember facts </a:t>
            </a:r>
          </a:p>
          <a:p>
            <a:pPr lvl="0"/>
            <a:r>
              <a:rPr lang="en-US" sz="1400" dirty="0" smtClean="0"/>
              <a:t>Slow to learn new skills, relies heavily on memorization </a:t>
            </a:r>
          </a:p>
          <a:p>
            <a:pPr lvl="0"/>
            <a:r>
              <a:rPr lang="en-US" sz="1400" dirty="0" smtClean="0"/>
              <a:t>Impulsive, difficulty planning </a:t>
            </a:r>
          </a:p>
          <a:p>
            <a:pPr lvl="0"/>
            <a:r>
              <a:rPr lang="en-US" sz="1400" dirty="0" smtClean="0"/>
              <a:t>Unstable pencil grip </a:t>
            </a:r>
          </a:p>
          <a:p>
            <a:pPr lvl="0"/>
            <a:r>
              <a:rPr lang="en-US" sz="1400" dirty="0" smtClean="0"/>
              <a:t>Trouble learning about time </a:t>
            </a:r>
          </a:p>
          <a:p>
            <a:pPr eaLnBrk="1" hangingPunct="1">
              <a:lnSpc>
                <a:spcPct val="80000"/>
              </a:lnSpc>
            </a:pPr>
            <a:endParaRPr lang="en-US" sz="1400" dirty="0" smtClean="0"/>
          </a:p>
          <a:p>
            <a:pPr lvl="0">
              <a:lnSpc>
                <a:spcPct val="80000"/>
              </a:lnSpc>
            </a:pPr>
            <a:r>
              <a:rPr lang="en-US" sz="1400" dirty="0" smtClean="0"/>
              <a:t>Family History!</a:t>
            </a:r>
          </a:p>
          <a:p>
            <a:pPr eaLnBrk="1" hangingPunct="1">
              <a:lnSpc>
                <a:spcPct val="80000"/>
              </a:lnSpc>
            </a:pPr>
            <a:endParaRPr lang="en-US" sz="14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4294967295"/>
          </p:nvPr>
        </p:nvSpPr>
        <p:spPr>
          <a:xfrm>
            <a:off x="6858000" y="6477000"/>
            <a:ext cx="2133600" cy="228600"/>
          </a:xfrm>
          <a:prstGeom prst="rect">
            <a:avLst/>
          </a:prstGeom>
        </p:spPr>
        <p:txBody>
          <a:bodyPr/>
          <a:lstStyle/>
          <a:p>
            <a:pPr>
              <a:defRPr/>
            </a:pPr>
            <a:fld id="{1F47A074-D61A-4980-9325-B63373B8DADD}" type="slidenum">
              <a:rPr lang="en-US"/>
              <a:pPr>
                <a:defRPr/>
              </a:pPr>
              <a:t>9</a:t>
            </a:fld>
            <a:endParaRPr lang="en-US"/>
          </a:p>
        </p:txBody>
      </p:sp>
      <p:sp>
        <p:nvSpPr>
          <p:cNvPr id="17411" name="Rectangle 2"/>
          <p:cNvSpPr>
            <a:spLocks noGrp="1" noChangeArrowheads="1"/>
          </p:cNvSpPr>
          <p:nvPr>
            <p:ph type="title"/>
          </p:nvPr>
        </p:nvSpPr>
        <p:spPr>
          <a:xfrm>
            <a:off x="1219200" y="1276350"/>
            <a:ext cx="7772400" cy="76200"/>
          </a:xfrm>
        </p:spPr>
        <p:txBody>
          <a:bodyPr>
            <a:normAutofit fontScale="90000"/>
          </a:bodyPr>
          <a:lstStyle/>
          <a:p>
            <a:pPr eaLnBrk="1" hangingPunct="1"/>
            <a:r>
              <a:rPr lang="en-US" dirty="0" smtClean="0"/>
              <a:t>Indicators</a:t>
            </a:r>
            <a:r>
              <a:rPr lang="en-US" sz="2400" dirty="0" smtClean="0"/>
              <a:t/>
            </a:r>
            <a:br>
              <a:rPr lang="en-US" sz="2400" dirty="0" smtClean="0"/>
            </a:br>
            <a:r>
              <a:rPr lang="en-US" sz="1600" dirty="0" smtClean="0"/>
              <a:t/>
            </a:r>
            <a:br>
              <a:rPr lang="en-US" sz="1600" dirty="0" smtClean="0"/>
            </a:br>
            <a:endParaRPr lang="en-US" sz="1600" dirty="0" smtClean="0"/>
          </a:p>
        </p:txBody>
      </p:sp>
      <p:sp>
        <p:nvSpPr>
          <p:cNvPr id="17412" name="Rectangle 3"/>
          <p:cNvSpPr>
            <a:spLocks noGrp="1" noChangeArrowheads="1"/>
          </p:cNvSpPr>
          <p:nvPr>
            <p:ph type="body" sz="half" idx="1"/>
          </p:nvPr>
        </p:nvSpPr>
        <p:spPr>
          <a:xfrm>
            <a:off x="152400" y="1600200"/>
            <a:ext cx="4337050" cy="4876800"/>
          </a:xfrm>
        </p:spPr>
        <p:txBody>
          <a:bodyPr/>
          <a:lstStyle/>
          <a:p>
            <a:r>
              <a:rPr lang="en-US" sz="1400" b="1" dirty="0" smtClean="0"/>
              <a:t>Grades 5-8</a:t>
            </a:r>
            <a:endParaRPr lang="en-US" sz="1400" dirty="0" smtClean="0"/>
          </a:p>
          <a:p>
            <a:pPr lvl="0"/>
            <a:r>
              <a:rPr lang="en-US" sz="1400" dirty="0" smtClean="0"/>
              <a:t>Reverses letter sequences (</a:t>
            </a:r>
            <a:r>
              <a:rPr lang="en-US" sz="1400" i="1" dirty="0" smtClean="0"/>
              <a:t>soiled</a:t>
            </a:r>
            <a:r>
              <a:rPr lang="en-US" sz="1400" dirty="0" smtClean="0"/>
              <a:t>/</a:t>
            </a:r>
            <a:r>
              <a:rPr lang="en-US" sz="1400" i="1" dirty="0" smtClean="0"/>
              <a:t>solid</a:t>
            </a:r>
            <a:r>
              <a:rPr lang="en-US" sz="1400" dirty="0" smtClean="0"/>
              <a:t>, </a:t>
            </a:r>
            <a:r>
              <a:rPr lang="en-US" sz="1400" i="1" dirty="0" smtClean="0"/>
              <a:t>left</a:t>
            </a:r>
            <a:r>
              <a:rPr lang="en-US" sz="1400" dirty="0" smtClean="0"/>
              <a:t>/</a:t>
            </a:r>
            <a:r>
              <a:rPr lang="en-US" sz="1400" i="1" dirty="0" smtClean="0"/>
              <a:t>felt</a:t>
            </a:r>
            <a:r>
              <a:rPr lang="en-US" sz="1400" dirty="0" smtClean="0"/>
              <a:t>) </a:t>
            </a:r>
          </a:p>
          <a:p>
            <a:pPr lvl="0"/>
            <a:r>
              <a:rPr lang="en-US" sz="1400" dirty="0" smtClean="0"/>
              <a:t>Slow to learn prefixes, suffixes, root words, and other spelling strategies </a:t>
            </a:r>
          </a:p>
          <a:p>
            <a:pPr lvl="0"/>
            <a:r>
              <a:rPr lang="en-US" sz="1400" dirty="0" smtClean="0"/>
              <a:t>Avoids reading aloud </a:t>
            </a:r>
          </a:p>
          <a:p>
            <a:pPr lvl="0"/>
            <a:r>
              <a:rPr lang="en-US" sz="1400" dirty="0" smtClean="0"/>
              <a:t>Trouble with word problems </a:t>
            </a:r>
          </a:p>
          <a:p>
            <a:pPr lvl="0"/>
            <a:r>
              <a:rPr lang="en-US" sz="1400" dirty="0" smtClean="0"/>
              <a:t>Difficulty with handwriting </a:t>
            </a:r>
          </a:p>
          <a:p>
            <a:pPr lvl="0"/>
            <a:r>
              <a:rPr lang="en-US" sz="1400" dirty="0" smtClean="0"/>
              <a:t>Awkward, fist-like, or tight pencil grip </a:t>
            </a:r>
          </a:p>
          <a:p>
            <a:pPr lvl="0"/>
            <a:r>
              <a:rPr lang="en-US" sz="1400" dirty="0" smtClean="0"/>
              <a:t>Avoids writing assignments </a:t>
            </a:r>
          </a:p>
          <a:p>
            <a:pPr lvl="0"/>
            <a:r>
              <a:rPr lang="en-US" sz="1400" dirty="0" smtClean="0"/>
              <a:t>Slow or poor recall of facts </a:t>
            </a:r>
          </a:p>
          <a:p>
            <a:pPr lvl="0"/>
            <a:r>
              <a:rPr lang="en-US" sz="1400" dirty="0" smtClean="0"/>
              <a:t>Difficulty making friends </a:t>
            </a:r>
          </a:p>
          <a:p>
            <a:pPr lvl="0"/>
            <a:r>
              <a:rPr lang="en-US" sz="1400" dirty="0" smtClean="0"/>
              <a:t>Trouble understanding body language and facial expressions </a:t>
            </a:r>
          </a:p>
          <a:p>
            <a:pPr lvl="0"/>
            <a:endParaRPr lang="en-US" sz="1400" dirty="0" smtClean="0"/>
          </a:p>
          <a:p>
            <a:r>
              <a:rPr lang="en-US" sz="1400" dirty="0" smtClean="0"/>
              <a:t>Family History!</a:t>
            </a:r>
          </a:p>
          <a:p>
            <a:pPr lvl="0"/>
            <a:endParaRPr lang="en-US" sz="1400" dirty="0" smtClean="0"/>
          </a:p>
          <a:p>
            <a:pPr eaLnBrk="1" hangingPunct="1">
              <a:lnSpc>
                <a:spcPct val="80000"/>
              </a:lnSpc>
              <a:buClr>
                <a:schemeClr val="tx1"/>
              </a:buClr>
              <a:buFont typeface="Wingdings" pitchFamily="2" charset="2"/>
              <a:buChar char="§"/>
            </a:pPr>
            <a:endParaRPr lang="en-US" sz="1400" dirty="0" smtClean="0">
              <a:latin typeface="Arial" charset="0"/>
            </a:endParaRPr>
          </a:p>
        </p:txBody>
      </p:sp>
      <p:sp>
        <p:nvSpPr>
          <p:cNvPr id="17413" name="Rectangle 4"/>
          <p:cNvSpPr>
            <a:spLocks noGrp="1" noChangeArrowheads="1"/>
          </p:cNvSpPr>
          <p:nvPr>
            <p:ph type="body" sz="half" idx="2"/>
          </p:nvPr>
        </p:nvSpPr>
        <p:spPr>
          <a:xfrm>
            <a:off x="4654550" y="1600200"/>
            <a:ext cx="4337050" cy="4876800"/>
          </a:xfrm>
        </p:spPr>
        <p:txBody>
          <a:bodyPr/>
          <a:lstStyle/>
          <a:p>
            <a:r>
              <a:rPr lang="en-US" sz="1400" b="1" dirty="0" smtClean="0"/>
              <a:t>High School Students and Adults</a:t>
            </a:r>
            <a:endParaRPr lang="en-US" sz="1400" dirty="0" smtClean="0"/>
          </a:p>
          <a:p>
            <a:pPr lvl="0"/>
            <a:r>
              <a:rPr lang="en-US" sz="1400" dirty="0" smtClean="0"/>
              <a:t>Continues to spell incorrectly, frequently spells the same word differently in a single piece of writing </a:t>
            </a:r>
          </a:p>
          <a:p>
            <a:pPr lvl="0"/>
            <a:r>
              <a:rPr lang="en-US" sz="1400" dirty="0" smtClean="0"/>
              <a:t>Slow reader </a:t>
            </a:r>
          </a:p>
          <a:p>
            <a:pPr lvl="0"/>
            <a:r>
              <a:rPr lang="en-US" sz="1400" dirty="0" smtClean="0"/>
              <a:t>Tired when reading</a:t>
            </a:r>
          </a:p>
          <a:p>
            <a:pPr lvl="0"/>
            <a:r>
              <a:rPr lang="en-US" sz="1400" dirty="0" smtClean="0"/>
              <a:t>Avoids reading and writing tasks </a:t>
            </a:r>
          </a:p>
          <a:p>
            <a:pPr lvl="0"/>
            <a:r>
              <a:rPr lang="en-US" sz="1400" dirty="0" smtClean="0"/>
              <a:t>Trouble summarizing </a:t>
            </a:r>
          </a:p>
          <a:p>
            <a:pPr lvl="0"/>
            <a:r>
              <a:rPr lang="en-US" sz="1400" dirty="0" smtClean="0"/>
              <a:t>Trouble with open-ended questions on tests </a:t>
            </a:r>
          </a:p>
          <a:p>
            <a:pPr lvl="0"/>
            <a:r>
              <a:rPr lang="en-US" sz="1400" dirty="0" smtClean="0"/>
              <a:t>Weak memory skills </a:t>
            </a:r>
          </a:p>
          <a:p>
            <a:pPr lvl="0"/>
            <a:r>
              <a:rPr lang="en-US" sz="1400" dirty="0" smtClean="0"/>
              <a:t>Difficulty adjusting to new settings </a:t>
            </a:r>
          </a:p>
          <a:p>
            <a:pPr lvl="0"/>
            <a:r>
              <a:rPr lang="en-US" sz="1400" dirty="0" smtClean="0"/>
              <a:t>Works slowly </a:t>
            </a:r>
          </a:p>
          <a:p>
            <a:pPr lvl="0"/>
            <a:r>
              <a:rPr lang="en-US" sz="1400" dirty="0" smtClean="0"/>
              <a:t>Poor grasp of abstract concepts </a:t>
            </a:r>
          </a:p>
          <a:p>
            <a:pPr lvl="0"/>
            <a:r>
              <a:rPr lang="en-US" sz="1400" dirty="0" smtClean="0"/>
              <a:t>Either pays too little attention to details or focuses on them too much </a:t>
            </a:r>
          </a:p>
          <a:p>
            <a:pPr lvl="0"/>
            <a:r>
              <a:rPr lang="en-US" sz="1400" dirty="0" smtClean="0"/>
              <a:t>Misreads information </a:t>
            </a:r>
          </a:p>
          <a:p>
            <a:pPr lvl="0"/>
            <a:endParaRPr lang="en-US" sz="1400" dirty="0" smtClean="0"/>
          </a:p>
          <a:p>
            <a:r>
              <a:rPr lang="en-US" sz="1400" dirty="0" smtClean="0"/>
              <a:t>Family History!</a:t>
            </a:r>
          </a:p>
          <a:p>
            <a:pPr lvl="0"/>
            <a:endParaRPr lang="en-US" sz="1400" dirty="0" smtClean="0"/>
          </a:p>
          <a:p>
            <a:pPr eaLnBrk="1" hangingPunct="1">
              <a:lnSpc>
                <a:spcPct val="80000"/>
              </a:lnSpc>
            </a:pP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674</TotalTime>
  <Words>1224</Words>
  <Application>Microsoft Office PowerPoint</Application>
  <PresentationFormat>On-screen Show (4:3)</PresentationFormat>
  <Paragraphs>203</Paragraphs>
  <Slides>16</Slides>
  <Notes>7</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Custom Design</vt:lpstr>
      <vt:lpstr>3_Custom Design</vt:lpstr>
      <vt:lpstr>2_Custom Design</vt:lpstr>
      <vt:lpstr>1_Custom Design</vt:lpstr>
      <vt:lpstr> Learning Disabilities &amp; Dyslexia: Presentation for Learning For Life </vt:lpstr>
      <vt:lpstr>Definition of a Learning Disability</vt:lpstr>
      <vt:lpstr>Three Most Common LD’s</vt:lpstr>
      <vt:lpstr>A Learning Disability is Not…</vt:lpstr>
      <vt:lpstr>Dyslexia is…</vt:lpstr>
      <vt:lpstr>Dyslexia &amp; f-MRI</vt:lpstr>
      <vt:lpstr>Genetic Research</vt:lpstr>
      <vt:lpstr>Indicators   </vt:lpstr>
      <vt:lpstr>Indicators  </vt:lpstr>
      <vt:lpstr>Intervention</vt:lpstr>
      <vt:lpstr>Intervention</vt:lpstr>
      <vt:lpstr>What Is Learning Therapy?</vt:lpstr>
      <vt:lpstr>Learning Resources</vt:lpstr>
      <vt:lpstr>Learning Resources-Books</vt:lpstr>
      <vt:lpstr>Network of Care</vt:lpstr>
      <vt:lpstr>Learning Services 720 777-6250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ALL CAPS</dc:title>
  <dc:creator>Elizabeth Fowler</dc:creator>
  <cp:lastModifiedBy>114731</cp:lastModifiedBy>
  <cp:revision>98</cp:revision>
  <dcterms:created xsi:type="dcterms:W3CDTF">2012-12-19T21:41:00Z</dcterms:created>
  <dcterms:modified xsi:type="dcterms:W3CDTF">2013-06-24T18:12:28Z</dcterms:modified>
</cp:coreProperties>
</file>